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85" r:id="rId2"/>
    <p:sldId id="465" r:id="rId3"/>
    <p:sldId id="466" r:id="rId4"/>
    <p:sldId id="442" r:id="rId5"/>
    <p:sldId id="441" r:id="rId6"/>
    <p:sldId id="314" r:id="rId7"/>
    <p:sldId id="313" r:id="rId8"/>
    <p:sldId id="315" r:id="rId9"/>
    <p:sldId id="292" r:id="rId10"/>
    <p:sldId id="318" r:id="rId11"/>
    <p:sldId id="286" r:id="rId12"/>
    <p:sldId id="448" r:id="rId13"/>
    <p:sldId id="458" r:id="rId14"/>
    <p:sldId id="453" r:id="rId15"/>
    <p:sldId id="287" r:id="rId16"/>
    <p:sldId id="451" r:id="rId17"/>
    <p:sldId id="358" r:id="rId18"/>
    <p:sldId id="338" r:id="rId19"/>
    <p:sldId id="307" r:id="rId20"/>
    <p:sldId id="305" r:id="rId21"/>
    <p:sldId id="304" r:id="rId22"/>
    <p:sldId id="308" r:id="rId23"/>
    <p:sldId id="306" r:id="rId24"/>
    <p:sldId id="310" r:id="rId25"/>
    <p:sldId id="309" r:id="rId26"/>
    <p:sldId id="311" r:id="rId27"/>
    <p:sldId id="321" r:id="rId28"/>
    <p:sldId id="322" r:id="rId29"/>
    <p:sldId id="291" r:id="rId30"/>
    <p:sldId id="360" r:id="rId31"/>
    <p:sldId id="363" r:id="rId32"/>
    <p:sldId id="464" r:id="rId33"/>
    <p:sldId id="359" r:id="rId34"/>
    <p:sldId id="319" r:id="rId35"/>
    <p:sldId id="361" r:id="rId36"/>
    <p:sldId id="362" r:id="rId37"/>
    <p:sldId id="335" r:id="rId38"/>
    <p:sldId id="336" r:id="rId39"/>
    <p:sldId id="337" r:id="rId40"/>
    <p:sldId id="339" r:id="rId41"/>
    <p:sldId id="445" r:id="rId42"/>
    <p:sldId id="444" r:id="rId43"/>
    <p:sldId id="419" r:id="rId44"/>
    <p:sldId id="460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68" r:id="rId53"/>
    <p:sldId id="467" r:id="rId54"/>
    <p:sldId id="398" r:id="rId55"/>
    <p:sldId id="457" r:id="rId56"/>
    <p:sldId id="450" r:id="rId57"/>
    <p:sldId id="399" r:id="rId58"/>
    <p:sldId id="454" r:id="rId59"/>
    <p:sldId id="447" r:id="rId60"/>
    <p:sldId id="400" r:id="rId61"/>
    <p:sldId id="446" r:id="rId62"/>
    <p:sldId id="401" r:id="rId63"/>
    <p:sldId id="452" r:id="rId64"/>
    <p:sldId id="404" r:id="rId65"/>
    <p:sldId id="405" r:id="rId66"/>
    <p:sldId id="406" r:id="rId67"/>
    <p:sldId id="438" r:id="rId68"/>
    <p:sldId id="290" r:id="rId69"/>
    <p:sldId id="342" r:id="rId70"/>
    <p:sldId id="408" r:id="rId71"/>
    <p:sldId id="407" r:id="rId72"/>
    <p:sldId id="409" r:id="rId73"/>
    <p:sldId id="343" r:id="rId74"/>
    <p:sldId id="297" r:id="rId75"/>
    <p:sldId id="331" r:id="rId76"/>
    <p:sldId id="332" r:id="rId77"/>
    <p:sldId id="333" r:id="rId78"/>
    <p:sldId id="340" r:id="rId79"/>
    <p:sldId id="341" r:id="rId80"/>
    <p:sldId id="299" r:id="rId81"/>
    <p:sldId id="421" r:id="rId82"/>
    <p:sldId id="344" r:id="rId83"/>
    <p:sldId id="345" r:id="rId84"/>
    <p:sldId id="301" r:id="rId85"/>
    <p:sldId id="422" r:id="rId86"/>
    <p:sldId id="349" r:id="rId87"/>
    <p:sldId id="350" r:id="rId88"/>
    <p:sldId id="352" r:id="rId89"/>
    <p:sldId id="351" r:id="rId90"/>
    <p:sldId id="449" r:id="rId91"/>
    <p:sldId id="439" r:id="rId92"/>
    <p:sldId id="357" r:id="rId93"/>
    <p:sldId id="429" r:id="rId94"/>
    <p:sldId id="424" r:id="rId95"/>
    <p:sldId id="427" r:id="rId96"/>
    <p:sldId id="469" r:id="rId97"/>
    <p:sldId id="463" r:id="rId98"/>
    <p:sldId id="426" r:id="rId99"/>
    <p:sldId id="425" r:id="rId100"/>
    <p:sldId id="428" r:id="rId101"/>
    <p:sldId id="423" r:id="rId102"/>
    <p:sldId id="368" r:id="rId103"/>
    <p:sldId id="437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396" r:id="rId112"/>
    <p:sldId id="380" r:id="rId113"/>
    <p:sldId id="381" r:id="rId114"/>
    <p:sldId id="382" r:id="rId115"/>
    <p:sldId id="383" r:id="rId116"/>
    <p:sldId id="384" r:id="rId117"/>
    <p:sldId id="385" r:id="rId118"/>
  </p:sldIdLst>
  <p:sldSz cx="9144000" cy="6858000" type="screen4x3"/>
  <p:notesSz cx="9723438" cy="6858000"/>
  <p:custDataLst>
    <p:tags r:id="rId1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292" userDrawn="1">
          <p15:clr>
            <a:srgbClr val="A4A3A4"/>
          </p15:clr>
        </p15:guide>
        <p15:guide id="4" pos="56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06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örg Buchholz" initials="JB" lastIdx="1" clrIdx="0">
    <p:extLst>
      <p:ext uri="{19B8F6BF-5375-455C-9EA6-DF929625EA0E}">
        <p15:presenceInfo xmlns:p15="http://schemas.microsoft.com/office/powerpoint/2012/main" userId="2da2cf9ad0f5dc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3BF2"/>
    <a:srgbClr val="FFF0F0"/>
    <a:srgbClr val="FFF5F5"/>
    <a:srgbClr val="F0F0FF"/>
    <a:srgbClr val="F0FFF0"/>
    <a:srgbClr val="FF000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25840F-B89B-2F2D-DD62-6923240E8CED}" v="41" dt="2025-11-01T11:28:14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7" autoAdjust="0"/>
    <p:restoredTop sz="86390" autoAdjust="0"/>
  </p:normalViewPr>
  <p:slideViewPr>
    <p:cSldViewPr showGuides="1">
      <p:cViewPr varScale="1">
        <p:scale>
          <a:sx n="91" d="100"/>
          <a:sy n="91" d="100"/>
        </p:scale>
        <p:origin x="858" y="96"/>
      </p:cViewPr>
      <p:guideLst>
        <p:guide orient="horz" pos="4292"/>
        <p:guide pos="56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4602" y="120"/>
      </p:cViewPr>
      <p:guideLst>
        <p:guide orient="horz" pos="2160"/>
        <p:guide pos="306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gs" Target="tags/tag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28.xml"/><Relationship Id="rId21" Type="http://schemas.openxmlformats.org/officeDocument/2006/relationships/slide" Target="slides/slide23.xml"/><Relationship Id="rId42" Type="http://schemas.openxmlformats.org/officeDocument/2006/relationships/slide" Target="slides/slide45.xml"/><Relationship Id="rId47" Type="http://schemas.openxmlformats.org/officeDocument/2006/relationships/slide" Target="slides/slide50.xml"/><Relationship Id="rId63" Type="http://schemas.openxmlformats.org/officeDocument/2006/relationships/slide" Target="slides/slide71.xml"/><Relationship Id="rId68" Type="http://schemas.openxmlformats.org/officeDocument/2006/relationships/slide" Target="slides/slide76.xml"/><Relationship Id="rId84" Type="http://schemas.openxmlformats.org/officeDocument/2006/relationships/slide" Target="slides/slide92.xml"/><Relationship Id="rId89" Type="http://schemas.openxmlformats.org/officeDocument/2006/relationships/slide" Target="slides/slide99.xml"/><Relationship Id="rId16" Type="http://schemas.openxmlformats.org/officeDocument/2006/relationships/slide" Target="slides/slide18.xml"/><Relationship Id="rId107" Type="http://schemas.openxmlformats.org/officeDocument/2006/relationships/slide" Target="slides/slide117.xml"/><Relationship Id="rId11" Type="http://schemas.openxmlformats.org/officeDocument/2006/relationships/slide" Target="slides/slide12.xml"/><Relationship Id="rId32" Type="http://schemas.openxmlformats.org/officeDocument/2006/relationships/slide" Target="slides/slide34.xml"/><Relationship Id="rId37" Type="http://schemas.openxmlformats.org/officeDocument/2006/relationships/slide" Target="slides/slide39.xml"/><Relationship Id="rId53" Type="http://schemas.openxmlformats.org/officeDocument/2006/relationships/slide" Target="slides/slide60.xml"/><Relationship Id="rId58" Type="http://schemas.openxmlformats.org/officeDocument/2006/relationships/slide" Target="slides/slide66.xml"/><Relationship Id="rId74" Type="http://schemas.openxmlformats.org/officeDocument/2006/relationships/slide" Target="slides/slide82.xml"/><Relationship Id="rId79" Type="http://schemas.openxmlformats.org/officeDocument/2006/relationships/slide" Target="slides/slide87.xml"/><Relationship Id="rId102" Type="http://schemas.openxmlformats.org/officeDocument/2006/relationships/slide" Target="slides/slide112.xml"/><Relationship Id="rId5" Type="http://schemas.openxmlformats.org/officeDocument/2006/relationships/slide" Target="slides/slide6.xml"/><Relationship Id="rId90" Type="http://schemas.openxmlformats.org/officeDocument/2006/relationships/slide" Target="slides/slide100.xml"/><Relationship Id="rId95" Type="http://schemas.openxmlformats.org/officeDocument/2006/relationships/slide" Target="slides/slide105.xml"/><Relationship Id="rId22" Type="http://schemas.openxmlformats.org/officeDocument/2006/relationships/slide" Target="slides/slide24.xml"/><Relationship Id="rId27" Type="http://schemas.openxmlformats.org/officeDocument/2006/relationships/slide" Target="slides/slide29.xml"/><Relationship Id="rId43" Type="http://schemas.openxmlformats.org/officeDocument/2006/relationships/slide" Target="slides/slide46.xml"/><Relationship Id="rId48" Type="http://schemas.openxmlformats.org/officeDocument/2006/relationships/slide" Target="slides/slide51.xml"/><Relationship Id="rId64" Type="http://schemas.openxmlformats.org/officeDocument/2006/relationships/slide" Target="slides/slide72.xml"/><Relationship Id="rId69" Type="http://schemas.openxmlformats.org/officeDocument/2006/relationships/slide" Target="slides/slide77.xml"/><Relationship Id="rId80" Type="http://schemas.openxmlformats.org/officeDocument/2006/relationships/slide" Target="slides/slide88.xml"/><Relationship Id="rId85" Type="http://schemas.openxmlformats.org/officeDocument/2006/relationships/slide" Target="slides/slide93.xml"/><Relationship Id="rId12" Type="http://schemas.openxmlformats.org/officeDocument/2006/relationships/slide" Target="slides/slide13.xml"/><Relationship Id="rId17" Type="http://schemas.openxmlformats.org/officeDocument/2006/relationships/slide" Target="slides/slide19.xml"/><Relationship Id="rId33" Type="http://schemas.openxmlformats.org/officeDocument/2006/relationships/slide" Target="slides/slide35.xml"/><Relationship Id="rId38" Type="http://schemas.openxmlformats.org/officeDocument/2006/relationships/slide" Target="slides/slide40.xml"/><Relationship Id="rId59" Type="http://schemas.openxmlformats.org/officeDocument/2006/relationships/slide" Target="slides/slide67.xml"/><Relationship Id="rId103" Type="http://schemas.openxmlformats.org/officeDocument/2006/relationships/slide" Target="slides/slide113.xml"/><Relationship Id="rId20" Type="http://schemas.openxmlformats.org/officeDocument/2006/relationships/slide" Target="slides/slide22.xml"/><Relationship Id="rId41" Type="http://schemas.openxmlformats.org/officeDocument/2006/relationships/slide" Target="slides/slide44.xml"/><Relationship Id="rId54" Type="http://schemas.openxmlformats.org/officeDocument/2006/relationships/slide" Target="slides/slide61.xml"/><Relationship Id="rId62" Type="http://schemas.openxmlformats.org/officeDocument/2006/relationships/slide" Target="slides/slide70.xml"/><Relationship Id="rId70" Type="http://schemas.openxmlformats.org/officeDocument/2006/relationships/slide" Target="slides/slide78.xml"/><Relationship Id="rId75" Type="http://schemas.openxmlformats.org/officeDocument/2006/relationships/slide" Target="slides/slide83.xml"/><Relationship Id="rId83" Type="http://schemas.openxmlformats.org/officeDocument/2006/relationships/slide" Target="slides/slide91.xml"/><Relationship Id="rId88" Type="http://schemas.openxmlformats.org/officeDocument/2006/relationships/slide" Target="slides/slide98.xml"/><Relationship Id="rId91" Type="http://schemas.openxmlformats.org/officeDocument/2006/relationships/slide" Target="slides/slide101.xml"/><Relationship Id="rId96" Type="http://schemas.openxmlformats.org/officeDocument/2006/relationships/slide" Target="slides/slide106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0.xml"/><Relationship Id="rId36" Type="http://schemas.openxmlformats.org/officeDocument/2006/relationships/slide" Target="slides/slide38.xml"/><Relationship Id="rId49" Type="http://schemas.openxmlformats.org/officeDocument/2006/relationships/slide" Target="slides/slide54.xml"/><Relationship Id="rId57" Type="http://schemas.openxmlformats.org/officeDocument/2006/relationships/slide" Target="slides/slide65.xml"/><Relationship Id="rId106" Type="http://schemas.openxmlformats.org/officeDocument/2006/relationships/slide" Target="slides/slide116.xml"/><Relationship Id="rId10" Type="http://schemas.openxmlformats.org/officeDocument/2006/relationships/slide" Target="slides/slide11.xml"/><Relationship Id="rId31" Type="http://schemas.openxmlformats.org/officeDocument/2006/relationships/slide" Target="slides/slide33.xml"/><Relationship Id="rId44" Type="http://schemas.openxmlformats.org/officeDocument/2006/relationships/slide" Target="slides/slide47.xml"/><Relationship Id="rId52" Type="http://schemas.openxmlformats.org/officeDocument/2006/relationships/slide" Target="slides/slide59.xml"/><Relationship Id="rId60" Type="http://schemas.openxmlformats.org/officeDocument/2006/relationships/slide" Target="slides/slide68.xml"/><Relationship Id="rId65" Type="http://schemas.openxmlformats.org/officeDocument/2006/relationships/slide" Target="slides/slide73.xml"/><Relationship Id="rId73" Type="http://schemas.openxmlformats.org/officeDocument/2006/relationships/slide" Target="slides/slide81.xml"/><Relationship Id="rId78" Type="http://schemas.openxmlformats.org/officeDocument/2006/relationships/slide" Target="slides/slide86.xml"/><Relationship Id="rId81" Type="http://schemas.openxmlformats.org/officeDocument/2006/relationships/slide" Target="slides/slide89.xml"/><Relationship Id="rId86" Type="http://schemas.openxmlformats.org/officeDocument/2006/relationships/slide" Target="slides/slide94.xml"/><Relationship Id="rId94" Type="http://schemas.openxmlformats.org/officeDocument/2006/relationships/slide" Target="slides/slide104.xml"/><Relationship Id="rId99" Type="http://schemas.openxmlformats.org/officeDocument/2006/relationships/slide" Target="slides/slide109.xml"/><Relationship Id="rId101" Type="http://schemas.openxmlformats.org/officeDocument/2006/relationships/slide" Target="slides/slide111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39" Type="http://schemas.openxmlformats.org/officeDocument/2006/relationships/slide" Target="slides/slide41.xml"/><Relationship Id="rId34" Type="http://schemas.openxmlformats.org/officeDocument/2006/relationships/slide" Target="slides/slide36.xml"/><Relationship Id="rId50" Type="http://schemas.openxmlformats.org/officeDocument/2006/relationships/slide" Target="slides/slide56.xml"/><Relationship Id="rId55" Type="http://schemas.openxmlformats.org/officeDocument/2006/relationships/slide" Target="slides/slide62.xml"/><Relationship Id="rId76" Type="http://schemas.openxmlformats.org/officeDocument/2006/relationships/slide" Target="slides/slide84.xml"/><Relationship Id="rId97" Type="http://schemas.openxmlformats.org/officeDocument/2006/relationships/slide" Target="slides/slide107.xml"/><Relationship Id="rId104" Type="http://schemas.openxmlformats.org/officeDocument/2006/relationships/slide" Target="slides/slide114.xml"/><Relationship Id="rId7" Type="http://schemas.openxmlformats.org/officeDocument/2006/relationships/slide" Target="slides/slide8.xml"/><Relationship Id="rId71" Type="http://schemas.openxmlformats.org/officeDocument/2006/relationships/slide" Target="slides/slide79.xml"/><Relationship Id="rId92" Type="http://schemas.openxmlformats.org/officeDocument/2006/relationships/slide" Target="slides/slide102.xml"/><Relationship Id="rId2" Type="http://schemas.openxmlformats.org/officeDocument/2006/relationships/slide" Target="slides/slide2.xml"/><Relationship Id="rId29" Type="http://schemas.openxmlformats.org/officeDocument/2006/relationships/slide" Target="slides/slide31.xml"/><Relationship Id="rId24" Type="http://schemas.openxmlformats.org/officeDocument/2006/relationships/slide" Target="slides/slide26.xml"/><Relationship Id="rId40" Type="http://schemas.openxmlformats.org/officeDocument/2006/relationships/slide" Target="slides/slide43.xml"/><Relationship Id="rId45" Type="http://schemas.openxmlformats.org/officeDocument/2006/relationships/slide" Target="slides/slide48.xml"/><Relationship Id="rId66" Type="http://schemas.openxmlformats.org/officeDocument/2006/relationships/slide" Target="slides/slide74.xml"/><Relationship Id="rId87" Type="http://schemas.openxmlformats.org/officeDocument/2006/relationships/slide" Target="slides/slide95.xml"/><Relationship Id="rId61" Type="http://schemas.openxmlformats.org/officeDocument/2006/relationships/slide" Target="slides/slide69.xml"/><Relationship Id="rId82" Type="http://schemas.openxmlformats.org/officeDocument/2006/relationships/slide" Target="slides/slide90.xml"/><Relationship Id="rId19" Type="http://schemas.openxmlformats.org/officeDocument/2006/relationships/slide" Target="slides/slide21.xml"/><Relationship Id="rId14" Type="http://schemas.openxmlformats.org/officeDocument/2006/relationships/slide" Target="slides/slide16.xml"/><Relationship Id="rId30" Type="http://schemas.openxmlformats.org/officeDocument/2006/relationships/slide" Target="slides/slide32.xml"/><Relationship Id="rId35" Type="http://schemas.openxmlformats.org/officeDocument/2006/relationships/slide" Target="slides/slide37.xml"/><Relationship Id="rId56" Type="http://schemas.openxmlformats.org/officeDocument/2006/relationships/slide" Target="slides/slide64.xml"/><Relationship Id="rId77" Type="http://schemas.openxmlformats.org/officeDocument/2006/relationships/slide" Target="slides/slide85.xml"/><Relationship Id="rId100" Type="http://schemas.openxmlformats.org/officeDocument/2006/relationships/slide" Target="slides/slide110.xml"/><Relationship Id="rId105" Type="http://schemas.openxmlformats.org/officeDocument/2006/relationships/slide" Target="slides/slide115.xml"/><Relationship Id="rId8" Type="http://schemas.openxmlformats.org/officeDocument/2006/relationships/slide" Target="slides/slide9.xml"/><Relationship Id="rId51" Type="http://schemas.openxmlformats.org/officeDocument/2006/relationships/slide" Target="slides/slide57.xml"/><Relationship Id="rId72" Type="http://schemas.openxmlformats.org/officeDocument/2006/relationships/slide" Target="slides/slide80.xml"/><Relationship Id="rId93" Type="http://schemas.openxmlformats.org/officeDocument/2006/relationships/slide" Target="slides/slide103.xml"/><Relationship Id="rId98" Type="http://schemas.openxmlformats.org/officeDocument/2006/relationships/slide" Target="slides/slide108.xml"/><Relationship Id="rId3" Type="http://schemas.openxmlformats.org/officeDocument/2006/relationships/slide" Target="slides/slide3.xml"/><Relationship Id="rId25" Type="http://schemas.openxmlformats.org/officeDocument/2006/relationships/slide" Target="slides/slide27.xml"/><Relationship Id="rId46" Type="http://schemas.openxmlformats.org/officeDocument/2006/relationships/slide" Target="slides/slide49.xml"/><Relationship Id="rId67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5507698" y="0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DD7BD-38E0-4069-A1F1-5E09BF7126F4}" type="datetimeFigureOut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0" y="6513909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5507698" y="6513909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0FA6-22DA-4EB1-8311-DFD21A59C2F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731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5507698" y="0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26AB9-D723-40FE-B8F9-D379E1A42843}" type="datetimeFigureOut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146425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972344" y="3257550"/>
            <a:ext cx="7778750" cy="30861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0" y="6513909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5507698" y="6513909"/>
            <a:ext cx="421349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02C5B-8273-44D3-A022-3A2C86933C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63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spcAft>
        <a:spcPts val="0"/>
      </a:spcAft>
      <a:defRPr sz="1200" b="0" kern="1200">
        <a:solidFill>
          <a:schemeClr val="bg2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spcBef>
        <a:spcPts val="200"/>
      </a:spcBef>
      <a:spcAft>
        <a:spcPts val="0"/>
      </a:spcAft>
      <a:buFont typeface="Calibri" panose="020F0502020204030204" pitchFamily="34" charset="0"/>
      <a:buChar char="▪"/>
      <a:defRPr sz="1200" kern="1200">
        <a:solidFill>
          <a:schemeClr val="bg2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spcBef>
        <a:spcPts val="200"/>
      </a:spcBef>
      <a:buFont typeface="Calibri" panose="020F0502020204030204" pitchFamily="34" charset="0"/>
      <a:buChar char="–"/>
      <a:defRPr sz="1200" kern="1200">
        <a:solidFill>
          <a:schemeClr val="bg2"/>
        </a:solidFill>
        <a:latin typeface="+mn-lt"/>
        <a:ea typeface="+mn-ea"/>
        <a:cs typeface="+mn-cs"/>
      </a:defRPr>
    </a:lvl3pPr>
    <a:lvl4pPr marL="539750" indent="-180000" algn="l" defTabSz="914400" rtl="0" eaLnBrk="1" latinLnBrk="0" hangingPunct="1">
      <a:spcBef>
        <a:spcPts val="200"/>
      </a:spcBef>
      <a:buFont typeface="Calibri" panose="020F0502020204030204" pitchFamily="34" charset="0"/>
      <a:buChar char="–"/>
      <a:defRPr sz="1200" kern="1200">
        <a:solidFill>
          <a:schemeClr val="bg2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spcBef>
        <a:spcPts val="200"/>
      </a:spcBef>
      <a:buFont typeface="Calibri" panose="020F0502020204030204" pitchFamily="34" charset="0"/>
      <a:buChar char="–"/>
      <a:defRPr sz="1200" kern="1200">
        <a:solidFill>
          <a:schemeClr val="bg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5099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5893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1699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6414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1236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46510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1898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1569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36162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122616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45076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723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2841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32511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1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92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40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331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095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389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0693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6977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1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56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67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605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511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IT in LOLCODE entspricht ans in Matlab.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2761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  Zeiger nach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rechts bewegen</a:t>
            </a:r>
            <a:endParaRPr lang="de-DE" noProof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   Zeiger nach links bewegen</a:t>
            </a: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   Speicherzelle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an der Zeigeradresse inkrementieren</a:t>
            </a:r>
            <a:endParaRPr lang="de-DE" noProof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   Speicherzelle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an der Zeigeradresse dekrementieren</a:t>
            </a:r>
            <a:endParaRPr lang="de-DE" noProof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   Zelle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an der Zeigeradresse als Zeichen ausgeben</a:t>
            </a:r>
            <a:endParaRPr lang="de-DE" noProof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  Zeichen einlesen und in Zelle 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 der Zeigeradresse</a:t>
            </a:r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speichern</a:t>
            </a: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   Zur passenden ] springen, wenn die Zelle 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 der Zeigeradresse</a:t>
            </a:r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null ist</a:t>
            </a:r>
          </a:p>
          <a:p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  Zurück zur passenden [ springen, wenn die Zelle </a:t>
            </a:r>
            <a:r>
              <a:rPr lang="de-DE" baseline="0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 der Zeigeradresse</a:t>
            </a:r>
            <a:r>
              <a:rPr lang="de-DE" noProof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nicht null ist</a:t>
            </a:r>
            <a:endParaRPr lang="de-DE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732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342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3367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875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103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40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102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867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027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0209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065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10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467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609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683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845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҉  </a:t>
            </a:r>
            <a:r>
              <a:rPr lang="de-DE" dirty="0">
                <a:latin typeface="+mn-lt"/>
                <a:cs typeface="Courier New" panose="02070309020205020404" pitchFamily="49" charset="0"/>
              </a:rPr>
              <a:t>Kombinierendes kyrillisches</a:t>
            </a:r>
            <a:r>
              <a:rPr lang="de-DE" baseline="0" dirty="0">
                <a:latin typeface="+mn-lt"/>
                <a:cs typeface="Courier New" panose="02070309020205020404" pitchFamily="49" charset="0"/>
              </a:rPr>
              <a:t> Millionen-Zeichen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  ج</a:t>
            </a:r>
            <a:r>
              <a:rPr lang="de-DE" dirty="0"/>
              <a:t>Arabischer Buchstabe </a:t>
            </a:r>
            <a:r>
              <a:rPr lang="de-DE" dirty="0" err="1"/>
              <a:t>Dschim</a:t>
            </a:r>
            <a:endParaRPr lang="de-DE" sz="1200" b="0" i="0" u="none" strike="noStrike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chr-Cher-US" dirty="0"/>
              <a:t>Ꮬ</a:t>
            </a:r>
            <a:r>
              <a:rPr lang="de-DE" dirty="0"/>
              <a:t>   </a:t>
            </a:r>
            <a:r>
              <a:rPr lang="de-DE" dirty="0">
                <a:latin typeface="+mn-lt"/>
                <a:cs typeface="Courier New" panose="02070309020205020404" pitchFamily="49" charset="0"/>
              </a:rPr>
              <a:t>Cherokee Buchstabe </a:t>
            </a:r>
            <a:r>
              <a:rPr lang="de-DE" dirty="0" err="1">
                <a:latin typeface="+mn-lt"/>
                <a:cs typeface="Courier New" panose="02070309020205020404" pitchFamily="49" charset="0"/>
              </a:rPr>
              <a:t>dla</a:t>
            </a:r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78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8420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24170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464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3844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470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7860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37058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0468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620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8988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13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Anschlüsse und Kabel</a:t>
            </a:r>
            <a:r>
              <a:rPr lang="de-DE" dirty="0"/>
              <a:t>: </a:t>
            </a:r>
          </a:p>
          <a:p>
            <a:r>
              <a:rPr lang="de-DE" dirty="0"/>
              <a:t>Spannungsversorgung</a:t>
            </a:r>
            <a:r>
              <a:rPr lang="de-DE" baseline="0" dirty="0"/>
              <a:t>: +5V (rot), +12V (gelb), +3.3V (orange), -5V (blau), -12V (weiß), Masse (schwarz)</a:t>
            </a:r>
            <a:endParaRPr lang="de-DE" dirty="0"/>
          </a:p>
          <a:p>
            <a:r>
              <a:rPr lang="de-DE" dirty="0"/>
              <a:t>SATA (orange Kabel)</a:t>
            </a:r>
          </a:p>
          <a:p>
            <a:r>
              <a:rPr lang="de-DE" dirty="0"/>
              <a:t>USB 3 (blaue Kabel)</a:t>
            </a:r>
          </a:p>
          <a:p>
            <a:r>
              <a:rPr lang="de-DE" dirty="0"/>
              <a:t>Audio</a:t>
            </a:r>
          </a:p>
          <a:p>
            <a:r>
              <a:rPr lang="de-DE" dirty="0"/>
              <a:t>CPU-Spannung</a:t>
            </a:r>
            <a:r>
              <a:rPr lang="de-DE" baseline="0" dirty="0"/>
              <a:t> (</a:t>
            </a:r>
            <a:r>
              <a:rPr lang="de-DE" dirty="0"/>
              <a:t>12V</a:t>
            </a:r>
            <a:r>
              <a:rPr lang="de-DE" baseline="0" dirty="0"/>
              <a:t>)</a:t>
            </a:r>
          </a:p>
          <a:p>
            <a:r>
              <a:rPr lang="de-DE" baseline="0" dirty="0"/>
              <a:t>Lüfter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990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1416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16 777 </a:t>
            </a:r>
            <a:r>
              <a:rPr lang="de-DE"/>
              <a:t>216 Farben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47541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Eigentlich kein additiver (RGB), sondern ein (subtraktiver) CMY (Cyan, Magenta, Yellow) Colorspace Atlas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3748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2259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4771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56982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89913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554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8947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097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8619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4711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79491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7756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Asterix, </a:t>
            </a:r>
            <a:r>
              <a:rPr lang="de-DE" dirty="0" err="1"/>
              <a:t>Idefix</a:t>
            </a:r>
            <a:r>
              <a:rPr lang="de-DE" dirty="0"/>
              <a:t>, Obelix</a:t>
            </a:r>
          </a:p>
          <a:p>
            <a:r>
              <a:rPr lang="de-DE" dirty="0"/>
              <a:t>Schlümpfe: Papa</a:t>
            </a:r>
            <a:r>
              <a:rPr lang="de-DE" baseline="0" dirty="0"/>
              <a:t> Schlumpf, …, </a:t>
            </a:r>
            <a:r>
              <a:rPr lang="de-DE" baseline="0" dirty="0" err="1"/>
              <a:t>Schlumpfinchen</a:t>
            </a:r>
            <a:r>
              <a:rPr lang="de-DE" baseline="0" dirty="0"/>
              <a:t>, …</a:t>
            </a:r>
          </a:p>
          <a:p>
            <a:r>
              <a:rPr lang="de-DE" baseline="0" dirty="0"/>
              <a:t>South Park: Eric </a:t>
            </a:r>
            <a:r>
              <a:rPr lang="de-DE" baseline="0" dirty="0" err="1"/>
              <a:t>Cartman</a:t>
            </a:r>
            <a:r>
              <a:rPr lang="de-DE" baseline="0" dirty="0"/>
              <a:t>, Kyle </a:t>
            </a:r>
            <a:r>
              <a:rPr lang="de-DE" baseline="0" dirty="0" err="1"/>
              <a:t>Broflovski</a:t>
            </a:r>
            <a:r>
              <a:rPr lang="de-DE" baseline="0" dirty="0"/>
              <a:t>, Stan Marsh, Kenny McCormick</a:t>
            </a:r>
          </a:p>
          <a:p>
            <a:r>
              <a:rPr lang="de-DE" baseline="0" dirty="0"/>
              <a:t>Simpsons: Homer, Marge, Bart, Lisa, Maggie</a:t>
            </a:r>
          </a:p>
          <a:p>
            <a:r>
              <a:rPr lang="de-DE" baseline="0" dirty="0"/>
              <a:t>Entenhausen: Donald, Track, Tick, Trick</a:t>
            </a:r>
          </a:p>
          <a:p>
            <a:r>
              <a:rPr lang="de-DE" baseline="0" dirty="0"/>
              <a:t>Bert, Ernie</a:t>
            </a:r>
          </a:p>
          <a:p>
            <a:r>
              <a:rPr lang="de-DE" baseline="0" dirty="0" err="1"/>
              <a:t>Averell</a:t>
            </a:r>
            <a:r>
              <a:rPr lang="de-DE" baseline="0" dirty="0"/>
              <a:t> Dalton, Jack Dalton, William Dalton, Joe Dalton, Lucky Luke</a:t>
            </a:r>
          </a:p>
          <a:p>
            <a:r>
              <a:rPr lang="de-DE" baseline="0" dirty="0" err="1"/>
              <a:t>Teenage</a:t>
            </a:r>
            <a:r>
              <a:rPr lang="de-DE" baseline="0" dirty="0"/>
              <a:t> Mutant Ninja </a:t>
            </a:r>
            <a:r>
              <a:rPr lang="de-DE" baseline="0" dirty="0" err="1"/>
              <a:t>Turtles</a:t>
            </a:r>
            <a:r>
              <a:rPr lang="de-DE" baseline="0" dirty="0"/>
              <a:t>: Raphael, Leonardo, Michelangelo, Donatello</a:t>
            </a:r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8088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78775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3875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7962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2793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468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167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52708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6087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%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2260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4580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5767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93804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79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0617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3839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6064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4111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62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80769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50864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2908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598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39475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057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89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558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5854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SQL </a:t>
            </a:r>
            <a:r>
              <a:rPr lang="de-DE" dirty="0" err="1"/>
              <a:t>Injection</a:t>
            </a:r>
            <a:r>
              <a:rPr lang="de-DE" dirty="0"/>
              <a:t> (https://www.w3schools.com/sql/sql_injection.asp)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7769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06743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11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1: Das</a:t>
            </a:r>
            <a:r>
              <a:rPr lang="de-DE" baseline="0" dirty="0"/>
              <a:t> </a:t>
            </a:r>
            <a:r>
              <a:rPr lang="de-DE" dirty="0"/>
              <a:t>Steuerwerk legt eine 0 über den Befehlszähler auf den Adressbus.</a:t>
            </a:r>
            <a:endParaRPr lang="de-DE" baseline="0" dirty="0"/>
          </a:p>
          <a:p>
            <a:r>
              <a:rPr lang="de-DE" baseline="0" dirty="0"/>
              <a:t>2: Der Speichermanager legt den Inhalt der Speicherzelle mit der Adresse 0 auf den Datenbus. Das Steuerwerk liest den Datenbus in das Befehlsregister.</a:t>
            </a:r>
          </a:p>
          <a:p>
            <a:r>
              <a:rPr lang="de-DE" baseline="0" dirty="0"/>
              <a:t>3: Der Dekoder dekodiert den Inhalt des Befehlsregisters (lda 201: Lade den Akkumulator mit dem Inhalt der Speicherzelle mit der Adresse 201).</a:t>
            </a:r>
          </a:p>
          <a:p>
            <a:r>
              <a:rPr lang="de-DE" baseline="0" dirty="0"/>
              <a:t>4: Das Steuerwerk legt die Adresse 201 auf den Adressbus.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5: Der Speichermanager legt den Inhalt der Speicherzelle mit der Adresse 201 auf den Datenbus. Das Rechenwerk liest den Datenbus in den Akkumulator.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6: </a:t>
            </a:r>
            <a:r>
              <a:rPr lang="de-DE" dirty="0"/>
              <a:t>Das</a:t>
            </a:r>
            <a:r>
              <a:rPr lang="de-DE" baseline="0" dirty="0"/>
              <a:t> </a:t>
            </a:r>
            <a:r>
              <a:rPr lang="de-DE" dirty="0"/>
              <a:t>Steuerwerk legt eine 1 über den Befehlszähler auf den Adressbus.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7: Der Speichermanager legt den Inhalt der Speicherzelle mit der Adresse 1 auf den Datenbus. Das Steuerwerk liest den Datenbus in das Befehlsregister.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8: Der Dekoder dekodiert den Inhalt des Befehlsregisters (adda #8: Addiere die Zahl 8 zum Inhalt des Akkumulators).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9: Das Steuerwerk schreibt eine 8 in den ersten Eingang der ALU und die 42 aus dem Akkumulator in den zweiten Eingang der ALU.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10. Die ALU addiert beide Eingänge und schreib die 50 in den Akkumulator.</a:t>
            </a:r>
          </a:p>
          <a:p>
            <a:r>
              <a:rPr lang="de-DE" dirty="0"/>
              <a:t>11: Das</a:t>
            </a:r>
            <a:r>
              <a:rPr lang="de-DE" baseline="0" dirty="0"/>
              <a:t> </a:t>
            </a:r>
            <a:r>
              <a:rPr lang="de-DE" dirty="0"/>
              <a:t>Steuerwerk legt eine 2 über den Befehlszähler auf den Adressbus.</a:t>
            </a:r>
            <a:endParaRPr lang="de-DE" baseline="0" dirty="0"/>
          </a:p>
          <a:p>
            <a:r>
              <a:rPr lang="de-DE" baseline="0" dirty="0"/>
              <a:t>12: Der Speichermanager legt den Inhalt der Speicherzelle mit der Adresse 2 auf den Datenbus. Das Steuerwerk liest den Datenbus in das Befehlsregister.</a:t>
            </a:r>
          </a:p>
          <a:p>
            <a:r>
              <a:rPr lang="de-DE" baseline="0" dirty="0"/>
              <a:t>13: Der Dekoder dekodiert den Inhalt des Befehlsregisters (sta 1002: Schreibe den Inhalt des Akkumulators in die Speicherzelle mit der Adresse 1002).</a:t>
            </a:r>
          </a:p>
          <a:p>
            <a:r>
              <a:rPr lang="de-DE" baseline="0" dirty="0"/>
              <a:t>14: Das Steuerwerk legt die Adresse 1002 auf den Adressbus.</a:t>
            </a:r>
          </a:p>
          <a:p>
            <a:r>
              <a:rPr lang="de-DE" baseline="0" dirty="0"/>
              <a:t>15: Das Steuerwerk schreibt über den Datenbus den Inhalt des Akkumulators (50) in die Adresse 1002.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39748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669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IPv4: 256^4 = 2^32 = 4.294.967.296</a:t>
            </a:r>
          </a:p>
          <a:p>
            <a:r>
              <a:rPr lang="de-DE" dirty="0"/>
              <a:t>IPv6: 8 Blöcke a 4 </a:t>
            </a:r>
            <a:r>
              <a:rPr lang="de-DE" dirty="0" err="1"/>
              <a:t>Hexzahlen</a:t>
            </a:r>
            <a:r>
              <a:rPr lang="de-DE" dirty="0"/>
              <a:t> = 8 Blöcke a 16 </a:t>
            </a:r>
            <a:r>
              <a:rPr lang="de-DE" dirty="0" err="1"/>
              <a:t>bit</a:t>
            </a:r>
            <a:r>
              <a:rPr lang="de-DE" dirty="0"/>
              <a:t> = (2^16)^8 = 2^128 </a:t>
            </a:r>
            <a:r>
              <a:rPr lang="de-DE"/>
              <a:t>= 340.282.366.920.938.463.463.374.607.431.768.211.456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3365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7826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99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86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147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4517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65679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075811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4253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02C5B-8273-44D3-A022-3A2C86933C74}" type="slidenum">
              <a:rPr lang="de-DE" smtClean="0"/>
              <a:pPr/>
              <a:t>105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61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20910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6" name="Picture 14" descr="C:\screenmakers\Kunden\kleinerundbold\Henkes_HSB_Master\PPT_Klassisch\Bilder\Tite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3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58774" y="3429000"/>
            <a:ext cx="8426451" cy="80293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58774" y="4365104"/>
            <a:ext cx="8425694" cy="288032"/>
          </a:xfrm>
        </p:spPr>
        <p:txBody>
          <a:bodyPr>
            <a:noAutofit/>
          </a:bodyPr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9" y="1897200"/>
            <a:ext cx="3167674" cy="1643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" y="1897200"/>
            <a:ext cx="4158372" cy="16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45494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293AC7D6-0E42-422C-9250-5D2FC45F461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10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61004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1F6F901B-A330-47EE-AA89-84002ED375B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1" y="-28800"/>
            <a:ext cx="1382256" cy="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8789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1" name="Picture 15" descr="C:\screenmakers\Kunden\kleinerundbold\Henkes_HSB_Master\PPT_Klassisch\Bilder\Titel mit Bild_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67862" cy="68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1574801"/>
            <a:ext cx="9144000" cy="52832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59530" y="4545123"/>
            <a:ext cx="8424000" cy="7920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59531" y="5470289"/>
            <a:ext cx="8425693" cy="288032"/>
          </a:xfrm>
        </p:spPr>
        <p:txBody>
          <a:bodyPr>
            <a:noAutofit/>
          </a:bodyPr>
          <a:lstStyle>
            <a:lvl1pPr marL="0" indent="0" algn="l">
              <a:buNone/>
              <a:defRPr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80" y="129600"/>
            <a:ext cx="3167672" cy="164379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" y="129600"/>
            <a:ext cx="4158372" cy="16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6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2665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Picture 12" descr="C:\screenmakers\Kunden\kleinerundbold\Henkes_HSB_Master\PPT_Klassisch\Bilder\Kapite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 userDrawn="1"/>
        </p:nvSpPr>
        <p:spPr bwMode="gray">
          <a:xfrm>
            <a:off x="358775" y="656692"/>
            <a:ext cx="1044873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Inhalt</a:t>
            </a:r>
          </a:p>
        </p:txBody>
      </p:sp>
      <p:sp>
        <p:nvSpPr>
          <p:cNvPr id="24" name="Inhaltsplatzhalter 23"/>
          <p:cNvSpPr>
            <a:spLocks noGrp="1"/>
          </p:cNvSpPr>
          <p:nvPr>
            <p:ph sz="quarter" idx="10"/>
          </p:nvPr>
        </p:nvSpPr>
        <p:spPr>
          <a:xfrm>
            <a:off x="358775" y="1376362"/>
            <a:ext cx="8424000" cy="4789487"/>
          </a:xfrm>
        </p:spPr>
        <p:txBody>
          <a:bodyPr>
            <a:noAutofit/>
          </a:bodyPr>
          <a:lstStyle>
            <a:lvl1pPr marL="360000" indent="-360000">
              <a:buFont typeface="Wingdings" charset="2"/>
              <a:buAutoNum type="arabicPlain"/>
              <a:defRPr>
                <a:solidFill>
                  <a:srgbClr val="FFFFFF"/>
                </a:solidFill>
              </a:defRPr>
            </a:lvl1pPr>
            <a:lvl2pPr marL="360363" indent="179388"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0" y="-28800"/>
            <a:ext cx="1382258" cy="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39100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C:\screenmakers\Kunden\kleinerundbold\Henkes_HSB_Master\PPT_Klassisch\Bilder\Kapite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3994" y="1952836"/>
            <a:ext cx="8424000" cy="792088"/>
          </a:xfrm>
        </p:spPr>
        <p:txBody>
          <a:bodyPr anchor="b">
            <a:noAutofit/>
          </a:bodyPr>
          <a:lstStyle>
            <a:lvl1pPr algn="l">
              <a:defRPr sz="2800" b="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2816931"/>
            <a:ext cx="8424000" cy="684000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0" y="-28800"/>
            <a:ext cx="1382258" cy="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34794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17D9B3C-EFD3-4E32-8FD9-3971C515696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358775" y="1376363"/>
            <a:ext cx="8424000" cy="478948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4324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10317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5" cy="478948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4679949" y="1376363"/>
            <a:ext cx="4103999" cy="4788324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9119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27498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58775" y="584686"/>
            <a:ext cx="8426450" cy="61228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 bwMode="gray">
          <a:xfrm>
            <a:off x="4679951" y="1376363"/>
            <a:ext cx="4105274" cy="4789487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4105275" cy="478948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65199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99620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620" y="590550"/>
            <a:ext cx="9143380" cy="62674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6263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882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C:\screenmakers\Kunden\kleinerundbold\Henkes_HSB_Master\PPT_Klassisch\Bilder\Kapite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6" y="2852936"/>
            <a:ext cx="8426450" cy="2124236"/>
          </a:xfrm>
        </p:spPr>
        <p:txBody>
          <a:bodyPr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Zitat bearbeiten</a:t>
            </a:r>
          </a:p>
          <a:p>
            <a:pPr lvl="1"/>
            <a:r>
              <a:rPr lang="de-DE" dirty="0"/>
              <a:t>Zitat 16pt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0" y="-28800"/>
            <a:ext cx="1382258" cy="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6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626333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15" imgW="270" imgH="270" progId="TCLayout.ActiveDocument.1">
                  <p:embed/>
                </p:oleObj>
              </mc:Choice>
              <mc:Fallback>
                <p:oleObj name="think-cell Folie" r:id="rId1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C:\screenmakers\Kunden\kleinerundbold\Henkes_HSB_Master\PPT_Klassisch\Bilder\Inhal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" y="0"/>
            <a:ext cx="9144000" cy="6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7452320" y="6381750"/>
            <a:ext cx="720080" cy="1795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6EBC7FF-B5D0-48E9-AC55-ABBAA399C5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58774" y="6381750"/>
            <a:ext cx="6805513" cy="1795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Informatik, Jörg J. Buchholz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388423" y="6381750"/>
            <a:ext cx="396801" cy="1795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58444F55-0981-4E9E-8F6B-2F7546EE58D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1376363"/>
            <a:ext cx="8426450" cy="47894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58774" y="584199"/>
            <a:ext cx="8426450" cy="612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0" y="-28800"/>
            <a:ext cx="1382258" cy="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1" r:id="rId4"/>
    <p:sldLayoutId id="2147483650" r:id="rId5"/>
    <p:sldLayoutId id="2147483652" r:id="rId6"/>
    <p:sldLayoutId id="2147483662" r:id="rId7"/>
    <p:sldLayoutId id="2147483663" r:id="rId8"/>
    <p:sldLayoutId id="2147483664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20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bg2"/>
          </a:solidFill>
          <a:latin typeface="+mj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200"/>
        </a:spcBef>
        <a:spcAft>
          <a:spcPts val="0"/>
        </a:spcAft>
        <a:buFont typeface="Wingdings" charset="2"/>
        <a:buChar char="§"/>
        <a:defRPr sz="1600" kern="1200">
          <a:solidFill>
            <a:schemeClr val="bg2"/>
          </a:solidFill>
          <a:latin typeface="+mj-lt"/>
          <a:ea typeface="+mn-ea"/>
          <a:cs typeface="+mn-cs"/>
        </a:defRPr>
      </a:lvl2pPr>
      <a:lvl3pPr marL="363538" indent="-182563" algn="l" defTabSz="914400" rtl="0" eaLnBrk="1" latinLnBrk="0" hangingPunct="1">
        <a:spcBef>
          <a:spcPts val="200"/>
        </a:spcBef>
        <a:spcAft>
          <a:spcPts val="0"/>
        </a:spcAft>
        <a:buFont typeface="Symbol" charset="2"/>
        <a:buChar char="-"/>
        <a:defRPr sz="1600" kern="1200">
          <a:solidFill>
            <a:schemeClr val="bg2"/>
          </a:solidFill>
          <a:latin typeface="+mj-lt"/>
          <a:ea typeface="+mn-ea"/>
          <a:cs typeface="+mn-cs"/>
        </a:defRPr>
      </a:lvl3pPr>
      <a:lvl4pPr marL="541338" indent="-179388" algn="l" defTabSz="914400" rtl="0" eaLnBrk="1" latinLnBrk="0" hangingPunct="1">
        <a:spcBef>
          <a:spcPts val="200"/>
        </a:spcBef>
        <a:spcAft>
          <a:spcPts val="0"/>
        </a:spcAft>
        <a:buFont typeface="Symbol" charset="2"/>
        <a:buChar char="-"/>
        <a:defRPr sz="1600" kern="1200">
          <a:solidFill>
            <a:schemeClr val="bg2"/>
          </a:solidFill>
          <a:latin typeface="+mj-lt"/>
          <a:ea typeface="+mn-ea"/>
          <a:cs typeface="+mn-cs"/>
        </a:defRPr>
      </a:lvl4pPr>
      <a:lvl5pPr marL="714375" indent="-180975" algn="l" defTabSz="914400" rtl="0" eaLnBrk="1" latinLnBrk="0" hangingPunct="1">
        <a:spcBef>
          <a:spcPts val="200"/>
        </a:spcBef>
        <a:spcAft>
          <a:spcPts val="0"/>
        </a:spcAft>
        <a:buFont typeface="Symbol" charset="2"/>
        <a:buChar char="-"/>
        <a:defRPr sz="1600" kern="1200">
          <a:solidFill>
            <a:schemeClr val="bg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534">
          <p15:clr>
            <a:srgbClr val="F26B43"/>
          </p15:clr>
        </p15:guide>
        <p15:guide id="3" pos="226">
          <p15:clr>
            <a:srgbClr val="F26B43"/>
          </p15:clr>
        </p15:guide>
        <p15:guide id="4" pos="2812">
          <p15:clr>
            <a:srgbClr val="F26B43"/>
          </p15:clr>
        </p15:guide>
        <p15:guide id="5" pos="294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867">
          <p15:clr>
            <a:srgbClr val="F26B43"/>
          </p15:clr>
        </p15:guide>
        <p15:guide id="8" orient="horz" pos="3884">
          <p15:clr>
            <a:srgbClr val="F26B43"/>
          </p15:clr>
        </p15:guide>
        <p15:guide id="11" orient="horz" pos="754">
          <p15:clr>
            <a:srgbClr val="F26B43"/>
          </p15:clr>
        </p15:guide>
        <p15:guide id="12" orient="horz" pos="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jbuchholz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hyphox.org/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077bsten3fx01.jpg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t2txa35jbxz81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h7v4jp2voqn31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tjbex0a24cu61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eddit.com/r/ProgrammerHumor/comments/aaf6b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training-schedule/matlab-onramp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orialspoint.com/codingground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repl.it/" TargetMode="External"/><Relationship Id="rId4" Type="http://schemas.openxmlformats.org/officeDocument/2006/relationships/hyperlink" Target="https://tio.ru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lyx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athjax.org/" TargetMode="External"/><Relationship Id="rId5" Type="http://schemas.openxmlformats.org/officeDocument/2006/relationships/hyperlink" Target="https://www.selfhtml.org/" TargetMode="External"/><Relationship Id="rId4" Type="http://schemas.openxmlformats.org/officeDocument/2006/relationships/hyperlink" Target="https://www.w3schools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play.google.com/store/search?q=termux" TargetMode="External"/><Relationship Id="rId7" Type="http://schemas.openxmlformats.org/officeDocument/2006/relationships/hyperlink" Target="https://codeanywhere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oud.google.com/shell" TargetMode="External"/><Relationship Id="rId5" Type="http://schemas.openxmlformats.org/officeDocument/2006/relationships/hyperlink" Target="https://bellard.org/jslinux/vm.html?cpu=riscv64&amp;url=fedora33-riscv.cfg&amp;mem=256" TargetMode="External"/><Relationship Id="rId4" Type="http://schemas.openxmlformats.org/officeDocument/2006/relationships/hyperlink" Target="https://m-server.fk5.hs-bremen.de/info/ct.18.05.142-145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iyZSX0OnB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unicode-table.com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b&#252;cher.de/" TargetMode="External"/><Relationship Id="rId9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i.imgur.com/zyTvvrt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aubaauerbach.com/view.php?id=286&amp;alt=699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.redd.it/hx8sd1zm66m01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.imgur.com/VOjUYlR.jpg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e.wikipedia.org/wiki/Personal_Compute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pexels.com/de/foto/kunst-stifte-schule-bunt-37539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s://www.pexels.com/de/foto/kunst-stifte-schule-bunt-37539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/foto/kunst-stifte-schule-bunt-37539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0Q0IQowWB8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sus.com/de/Motherboards/H170M-PLU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FaqC4h5Ft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youtu.be/vVNtEIfnwUs" TargetMode="External"/><Relationship Id="rId4" Type="http://schemas.openxmlformats.org/officeDocument/2006/relationships/hyperlink" Target="https://youtu.be/dQJ5aEsP6Fs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6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61.png"/><Relationship Id="rId5" Type="http://schemas.openxmlformats.org/officeDocument/2006/relationships/image" Target="../media/image70.png"/><Relationship Id="rId10" Type="http://schemas.openxmlformats.org/officeDocument/2006/relationships/image" Target="../media/image650.png"/><Relationship Id="rId4" Type="http://schemas.openxmlformats.org/officeDocument/2006/relationships/hyperlink" Target="https://m-server.fk5.hs-bremen.de/kos/kos.html" TargetMode="External"/><Relationship Id="rId9" Type="http://schemas.openxmlformats.org/officeDocument/2006/relationships/image" Target="../media/image6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9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sus.com/de/Motherboards/H170M-PLUS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numerical.recipes/book.html" TargetMode="External"/><Relationship Id="rId7" Type="http://schemas.openxmlformats.org/officeDocument/2006/relationships/hyperlink" Target="https://idea-instructions.com/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s.usfca.edu/~galles/visualization/ComparisonSort.html" TargetMode="External"/><Relationship Id="rId5" Type="http://schemas.openxmlformats.org/officeDocument/2006/relationships/hyperlink" Target="https://youtu.be/kPRA0W1kECg" TargetMode="External"/><Relationship Id="rId4" Type="http://schemas.openxmlformats.org/officeDocument/2006/relationships/hyperlink" Target="https://www.toptal.com/developers/sorting-algorithms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Web/SVG/Element/rect" TargetMode="External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eveloper.mozilla.org/en-US/docs/Web/SVG/Attribute/transform" TargetMode="External"/><Relationship Id="rId5" Type="http://schemas.openxmlformats.org/officeDocument/2006/relationships/hyperlink" Target="https://developer.mozilla.org/en-US/docs/Web/SVG/Element/LinearGradient" TargetMode="External"/><Relationship Id="rId4" Type="http://schemas.openxmlformats.org/officeDocument/2006/relationships/hyperlink" Target="https://developer.mozilla.org/en-US/docs/Web/SVG/Element/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athworks.com/matlabcentral/fileexchange/28518-xml2struct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.redd.it/tgl201v0aqi21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xkcd.com/327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wikiwand.com/de/Gateway_(Computer)" TargetMode="External"/><Relationship Id="rId18" Type="http://schemas.openxmlformats.org/officeDocument/2006/relationships/hyperlink" Target="https://www.wikiwand.com/de/Stream_Control_Transmission_Protocol" TargetMode="External"/><Relationship Id="rId26" Type="http://schemas.openxmlformats.org/officeDocument/2006/relationships/hyperlink" Target="https://www.wikiwand.com/de/Internetwork_Packet_Exchange" TargetMode="External"/><Relationship Id="rId39" Type="http://schemas.openxmlformats.org/officeDocument/2006/relationships/hyperlink" Target="https://www.wikiwand.com/de/Symbol_(Nachrichtentechnik)" TargetMode="External"/><Relationship Id="rId21" Type="http://schemas.openxmlformats.org/officeDocument/2006/relationships/hyperlink" Target="https://www.wikiwand.com/de/Datagramm" TargetMode="External"/><Relationship Id="rId34" Type="http://schemas.openxmlformats.org/officeDocument/2006/relationships/hyperlink" Target="https://www.wikiwand.com/de/ARCNET" TargetMode="External"/><Relationship Id="rId42" Type="http://schemas.openxmlformats.org/officeDocument/2006/relationships/hyperlink" Target="https://www.wikiwand.com/de/Hub_(Netzwerk)" TargetMode="External"/><Relationship Id="rId7" Type="http://schemas.openxmlformats.org/officeDocument/2006/relationships/hyperlink" Target="https://www.wikiwand.com/de/Hypertext_Transfer_Protocol_Secure" TargetMode="External"/><Relationship Id="rId2" Type="http://schemas.openxmlformats.org/officeDocument/2006/relationships/notesSlide" Target="../notesSlides/notesSlide90.xml"/><Relationship Id="rId16" Type="http://schemas.openxmlformats.org/officeDocument/2006/relationships/hyperlink" Target="https://www.wikiwand.com/de/Transmission_Control_Protocol" TargetMode="External"/><Relationship Id="rId20" Type="http://schemas.openxmlformats.org/officeDocument/2006/relationships/hyperlink" Target="https://www.wikiwand.com/de/Datensegment" TargetMode="External"/><Relationship Id="rId29" Type="http://schemas.openxmlformats.org/officeDocument/2006/relationships/hyperlink" Target="https://www.wikiwand.com/de/Layer-3-Switch" TargetMode="External"/><Relationship Id="rId41" Type="http://schemas.openxmlformats.org/officeDocument/2006/relationships/hyperlink" Target="https://www.wikiwand.com/de/Repeat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wikiwand.com/de/File_Transfer_Protocol" TargetMode="External"/><Relationship Id="rId11" Type="http://schemas.openxmlformats.org/officeDocument/2006/relationships/hyperlink" Target="https://www.wikiwand.com/de/Lightweight_Directory_Access_Protocol" TargetMode="External"/><Relationship Id="rId24" Type="http://schemas.openxmlformats.org/officeDocument/2006/relationships/hyperlink" Target="https://www.wikiwand.com/de/Internet_Protocol" TargetMode="External"/><Relationship Id="rId32" Type="http://schemas.openxmlformats.org/officeDocument/2006/relationships/hyperlink" Target="https://www.wikiwand.com/de/Fiber_Distributed_Data_Interface" TargetMode="External"/><Relationship Id="rId37" Type="http://schemas.openxmlformats.org/officeDocument/2006/relationships/hyperlink" Target="https://www.wikiwand.com/de/Switch_(Computertechnik)" TargetMode="External"/><Relationship Id="rId40" Type="http://schemas.openxmlformats.org/officeDocument/2006/relationships/hyperlink" Target="https://www.wikiwand.com/de/Netzwerkkabel" TargetMode="External"/><Relationship Id="rId5" Type="http://schemas.openxmlformats.org/officeDocument/2006/relationships/hyperlink" Target="https://www.wikiwand.com/de/Hypertext_Transfer_Protocol" TargetMode="External"/><Relationship Id="rId15" Type="http://schemas.openxmlformats.org/officeDocument/2006/relationships/hyperlink" Target="https://www.wikiwand.com/de/Proxy_(Rechnernetz)" TargetMode="External"/><Relationship Id="rId23" Type="http://schemas.openxmlformats.org/officeDocument/2006/relationships/hyperlink" Target="https://www.wikiwand.com/de/Internet_Group_Management_Protocol" TargetMode="External"/><Relationship Id="rId28" Type="http://schemas.openxmlformats.org/officeDocument/2006/relationships/hyperlink" Target="https://www.wikiwand.com/de/Router" TargetMode="External"/><Relationship Id="rId36" Type="http://schemas.openxmlformats.org/officeDocument/2006/relationships/hyperlink" Target="https://www.wikiwand.com/de/Bridge_(Netzwerk)" TargetMode="External"/><Relationship Id="rId10" Type="http://schemas.openxmlformats.org/officeDocument/2006/relationships/hyperlink" Target="https://www.wikiwand.com/de/Domain_Name_System" TargetMode="External"/><Relationship Id="rId19" Type="http://schemas.openxmlformats.org/officeDocument/2006/relationships/hyperlink" Target="https://www.wikiwand.com/de/Sequenced_Packet_Exchange" TargetMode="External"/><Relationship Id="rId31" Type="http://schemas.openxmlformats.org/officeDocument/2006/relationships/hyperlink" Target="https://www.wikiwand.com/de/Token_Ring" TargetMode="External"/><Relationship Id="rId4" Type="http://schemas.openxmlformats.org/officeDocument/2006/relationships/hyperlink" Target="https://www.wikiwand.com/de/Direktverbindung" TargetMode="External"/><Relationship Id="rId9" Type="http://schemas.openxmlformats.org/officeDocument/2006/relationships/hyperlink" Target="https://www.wikiwand.com/de/Extensible_Messaging_and_Presence_Protocol" TargetMode="External"/><Relationship Id="rId14" Type="http://schemas.openxmlformats.org/officeDocument/2006/relationships/hyperlink" Target="https://www.wikiwand.com/de/Content-Switch" TargetMode="External"/><Relationship Id="rId22" Type="http://schemas.openxmlformats.org/officeDocument/2006/relationships/hyperlink" Target="https://www.wikiwand.com/de/Internet_Control_Message_Protocol" TargetMode="External"/><Relationship Id="rId27" Type="http://schemas.openxmlformats.org/officeDocument/2006/relationships/hyperlink" Target="https://www.wikiwand.com/de/Datenpaket" TargetMode="External"/><Relationship Id="rId30" Type="http://schemas.openxmlformats.org/officeDocument/2006/relationships/hyperlink" Target="https://www.wikiwand.com/de/Ethernet" TargetMode="External"/><Relationship Id="rId35" Type="http://schemas.openxmlformats.org/officeDocument/2006/relationships/hyperlink" Target="https://www.wikiwand.com/de/Datenframe" TargetMode="External"/><Relationship Id="rId43" Type="http://schemas.openxmlformats.org/officeDocument/2006/relationships/hyperlink" Target="https://de.wikipedia.org/wiki/OSI-Modell" TargetMode="External"/><Relationship Id="rId8" Type="http://schemas.openxmlformats.org/officeDocument/2006/relationships/hyperlink" Target="https://www.wikiwand.com/de/Simple_Mail_Transfer_Protocol" TargetMode="External"/><Relationship Id="rId3" Type="http://schemas.openxmlformats.org/officeDocument/2006/relationships/hyperlink" Target="https://www.wikiwand.com/de/DoD-Schichtenmodell" TargetMode="External"/><Relationship Id="rId12" Type="http://schemas.openxmlformats.org/officeDocument/2006/relationships/hyperlink" Target="https://www.wikiwand.com/de/NetWare_Core_Protocol" TargetMode="External"/><Relationship Id="rId17" Type="http://schemas.openxmlformats.org/officeDocument/2006/relationships/hyperlink" Target="https://www.wikiwand.com/de/User_Datagram_Protocol" TargetMode="External"/><Relationship Id="rId25" Type="http://schemas.openxmlformats.org/officeDocument/2006/relationships/hyperlink" Target="https://www.wikiwand.com/de/Internet_Protocol_Security" TargetMode="External"/><Relationship Id="rId33" Type="http://schemas.openxmlformats.org/officeDocument/2006/relationships/hyperlink" Target="https://www.wikiwand.com/de/Media_Access_Control" TargetMode="External"/><Relationship Id="rId38" Type="http://schemas.openxmlformats.org/officeDocument/2006/relationships/hyperlink" Target="https://www.wikiwand.com/de/Bit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istmeineip.de/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norden.social/cache/media_attachments/files/115/541/331/903/047/259/original/1d5344d62761d208.jpg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Informatik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Jörg J. Buchholz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62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0116" y="1196752"/>
            <a:ext cx="2880319" cy="22322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28" name="Rechteck 27"/>
          <p:cNvSpPr/>
          <p:nvPr/>
        </p:nvSpPr>
        <p:spPr>
          <a:xfrm>
            <a:off x="608429" y="3609020"/>
            <a:ext cx="2880320" cy="26282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56" name="ALU zu Akku"/>
          <p:cNvSpPr/>
          <p:nvPr/>
        </p:nvSpPr>
        <p:spPr>
          <a:xfrm>
            <a:off x="1907704" y="4905132"/>
            <a:ext cx="288000" cy="25424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21" name="Dekoder zu ALU"/>
          <p:cNvSpPr/>
          <p:nvPr/>
        </p:nvSpPr>
        <p:spPr>
          <a:xfrm>
            <a:off x="1187624" y="3101936"/>
            <a:ext cx="288000" cy="101331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1569" y="582842"/>
            <a:ext cx="8426450" cy="612775"/>
          </a:xfrm>
        </p:spPr>
        <p:txBody>
          <a:bodyPr/>
          <a:lstStyle/>
          <a:p>
            <a:r>
              <a:rPr lang="de-DE" dirty="0"/>
              <a:t>Prozessor, Steuerwerk, Rechenwerk, Speicher</a:t>
            </a:r>
          </a:p>
        </p:txBody>
      </p:sp>
      <p:sp>
        <p:nvSpPr>
          <p:cNvPr id="29" name="Rechteck 28"/>
          <p:cNvSpPr/>
          <p:nvPr/>
        </p:nvSpPr>
        <p:spPr>
          <a:xfrm>
            <a:off x="5165590" y="1628800"/>
            <a:ext cx="3222833" cy="41404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1" name="Freihandform 30"/>
          <p:cNvSpPr/>
          <p:nvPr/>
        </p:nvSpPr>
        <p:spPr>
          <a:xfrm>
            <a:off x="971598" y="4151224"/>
            <a:ext cx="2160240" cy="720080"/>
          </a:xfrm>
          <a:custGeom>
            <a:avLst/>
            <a:gdLst>
              <a:gd name="connsiteX0" fmla="*/ 0 w 2160240"/>
              <a:gd name="connsiteY0" fmla="*/ 0 h 720080"/>
              <a:gd name="connsiteX1" fmla="*/ 720080 w 2160240"/>
              <a:gd name="connsiteY1" fmla="*/ 0 h 720080"/>
              <a:gd name="connsiteX2" fmla="*/ 1080120 w 2160240"/>
              <a:gd name="connsiteY2" fmla="*/ 360040 h 720080"/>
              <a:gd name="connsiteX3" fmla="*/ 1440160 w 2160240"/>
              <a:gd name="connsiteY3" fmla="*/ 0 h 720080"/>
              <a:gd name="connsiteX4" fmla="*/ 2160240 w 2160240"/>
              <a:gd name="connsiteY4" fmla="*/ 0 h 720080"/>
              <a:gd name="connsiteX5" fmla="*/ 1440160 w 2160240"/>
              <a:gd name="connsiteY5" fmla="*/ 720080 h 720080"/>
              <a:gd name="connsiteX6" fmla="*/ 720080 w 2160240"/>
              <a:gd name="connsiteY6" fmla="*/ 72008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40" h="720080">
                <a:moveTo>
                  <a:pt x="0" y="0"/>
                </a:moveTo>
                <a:lnTo>
                  <a:pt x="720080" y="0"/>
                </a:lnTo>
                <a:lnTo>
                  <a:pt x="1080120" y="360040"/>
                </a:lnTo>
                <a:lnTo>
                  <a:pt x="1440160" y="0"/>
                </a:lnTo>
                <a:lnTo>
                  <a:pt x="2160240" y="0"/>
                </a:lnTo>
                <a:lnTo>
                  <a:pt x="1440160" y="720080"/>
                </a:lnTo>
                <a:lnTo>
                  <a:pt x="720080" y="72008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6" name="ALU 42"/>
          <p:cNvSpPr txBox="1"/>
          <p:nvPr/>
        </p:nvSpPr>
        <p:spPr>
          <a:xfrm>
            <a:off x="2411758" y="4149079"/>
            <a:ext cx="720000" cy="252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42</a:t>
            </a:r>
          </a:p>
        </p:txBody>
      </p:sp>
      <p:sp>
        <p:nvSpPr>
          <p:cNvPr id="156" name="Rechteck 155"/>
          <p:cNvSpPr/>
          <p:nvPr/>
        </p:nvSpPr>
        <p:spPr>
          <a:xfrm>
            <a:off x="1694730" y="5193196"/>
            <a:ext cx="720081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7" name="Akku 42"/>
          <p:cNvSpPr txBox="1"/>
          <p:nvPr/>
        </p:nvSpPr>
        <p:spPr>
          <a:xfrm>
            <a:off x="1691760" y="5193196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42</a:t>
            </a:r>
          </a:p>
        </p:txBody>
      </p:sp>
      <p:sp>
        <p:nvSpPr>
          <p:cNvPr id="321" name="Rechteck 320"/>
          <p:cNvSpPr/>
          <p:nvPr/>
        </p:nvSpPr>
        <p:spPr>
          <a:xfrm>
            <a:off x="2414730" y="1520788"/>
            <a:ext cx="720081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22" name="Befehlszähler 0"/>
          <p:cNvSpPr txBox="1"/>
          <p:nvPr/>
        </p:nvSpPr>
        <p:spPr>
          <a:xfrm>
            <a:off x="2411760" y="1520820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342" name="Datenbus passiv"/>
          <p:cNvSpPr/>
          <p:nvPr/>
        </p:nvSpPr>
        <p:spPr>
          <a:xfrm>
            <a:off x="3707904" y="1202049"/>
            <a:ext cx="144000" cy="5143275"/>
          </a:xfrm>
          <a:custGeom>
            <a:avLst/>
            <a:gdLst>
              <a:gd name="connsiteX0" fmla="*/ 180020 w 180020"/>
              <a:gd name="connsiteY0" fmla="*/ 0 h 5143275"/>
              <a:gd name="connsiteX1" fmla="*/ 180020 w 180020"/>
              <a:gd name="connsiteY1" fmla="*/ 5076564 h 5143275"/>
              <a:gd name="connsiteX2" fmla="*/ 0 w 180020"/>
              <a:gd name="connsiteY2" fmla="*/ 5124064 h 5143275"/>
              <a:gd name="connsiteX3" fmla="*/ 0 w 180020"/>
              <a:gd name="connsiteY3" fmla="*/ 47500 h 5143275"/>
              <a:gd name="connsiteX4" fmla="*/ 180020 w 180020"/>
              <a:gd name="connsiteY4" fmla="*/ 0 h 51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5143275">
                <a:moveTo>
                  <a:pt x="180020" y="0"/>
                </a:moveTo>
                <a:lnTo>
                  <a:pt x="180020" y="5076564"/>
                </a:lnTo>
                <a:cubicBezTo>
                  <a:pt x="90010" y="5076564"/>
                  <a:pt x="90010" y="5186564"/>
                  <a:pt x="0" y="5124064"/>
                </a:cubicBezTo>
                <a:lnTo>
                  <a:pt x="0" y="47500"/>
                </a:lnTo>
                <a:cubicBezTo>
                  <a:pt x="90010" y="110000"/>
                  <a:pt x="90010" y="0"/>
                  <a:pt x="1800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43" name="Adressbus passiv"/>
          <p:cNvSpPr/>
          <p:nvPr/>
        </p:nvSpPr>
        <p:spPr>
          <a:xfrm>
            <a:off x="4787267" y="1196752"/>
            <a:ext cx="144000" cy="5143275"/>
          </a:xfrm>
          <a:custGeom>
            <a:avLst/>
            <a:gdLst>
              <a:gd name="connsiteX0" fmla="*/ 180020 w 180020"/>
              <a:gd name="connsiteY0" fmla="*/ 0 h 5143275"/>
              <a:gd name="connsiteX1" fmla="*/ 180020 w 180020"/>
              <a:gd name="connsiteY1" fmla="*/ 5076564 h 5143275"/>
              <a:gd name="connsiteX2" fmla="*/ 0 w 180020"/>
              <a:gd name="connsiteY2" fmla="*/ 5124064 h 5143275"/>
              <a:gd name="connsiteX3" fmla="*/ 0 w 180020"/>
              <a:gd name="connsiteY3" fmla="*/ 47500 h 5143275"/>
              <a:gd name="connsiteX4" fmla="*/ 180020 w 180020"/>
              <a:gd name="connsiteY4" fmla="*/ 0 h 51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5143275">
                <a:moveTo>
                  <a:pt x="180020" y="0"/>
                </a:moveTo>
                <a:lnTo>
                  <a:pt x="180020" y="5076564"/>
                </a:lnTo>
                <a:cubicBezTo>
                  <a:pt x="90010" y="5076564"/>
                  <a:pt x="90010" y="5186564"/>
                  <a:pt x="0" y="5124064"/>
                </a:cubicBezTo>
                <a:lnTo>
                  <a:pt x="0" y="47500"/>
                </a:lnTo>
                <a:cubicBezTo>
                  <a:pt x="90010" y="110000"/>
                  <a:pt x="90010" y="0"/>
                  <a:pt x="1800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58" name="ALU +"/>
          <p:cNvSpPr txBox="1"/>
          <p:nvPr/>
        </p:nvSpPr>
        <p:spPr>
          <a:xfrm>
            <a:off x="1694731" y="4617132"/>
            <a:ext cx="717029" cy="18294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2000" dirty="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359" name="ALU 8"/>
          <p:cNvSpPr txBox="1"/>
          <p:nvPr/>
        </p:nvSpPr>
        <p:spPr>
          <a:xfrm>
            <a:off x="971600" y="4149080"/>
            <a:ext cx="720000" cy="252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360" name="Textfeld 359"/>
          <p:cNvSpPr txBox="1"/>
          <p:nvPr/>
        </p:nvSpPr>
        <p:spPr>
          <a:xfrm>
            <a:off x="1691680" y="3969100"/>
            <a:ext cx="72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ALU</a:t>
            </a:r>
          </a:p>
        </p:txBody>
      </p:sp>
      <p:sp>
        <p:nvSpPr>
          <p:cNvPr id="361" name="Befehlsregister zu Dekoder"/>
          <p:cNvSpPr/>
          <p:nvPr/>
        </p:nvSpPr>
        <p:spPr>
          <a:xfrm rot="5400000">
            <a:off x="1907720" y="2060832"/>
            <a:ext cx="288000" cy="64807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23" name="Rechteck 322"/>
          <p:cNvSpPr/>
          <p:nvPr/>
        </p:nvSpPr>
        <p:spPr>
          <a:xfrm>
            <a:off x="2411759" y="2240868"/>
            <a:ext cx="720081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24" name="Befehlsregister 4229"/>
          <p:cNvSpPr txBox="1"/>
          <p:nvPr/>
        </p:nvSpPr>
        <p:spPr>
          <a:xfrm>
            <a:off x="2408789" y="2240868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4229</a:t>
            </a:r>
          </a:p>
        </p:txBody>
      </p:sp>
      <p:sp>
        <p:nvSpPr>
          <p:cNvPr id="325" name="Rechteck 324"/>
          <p:cNvSpPr/>
          <p:nvPr/>
        </p:nvSpPr>
        <p:spPr>
          <a:xfrm>
            <a:off x="971599" y="2240868"/>
            <a:ext cx="720081" cy="8272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63" name="Textfeld 362"/>
          <p:cNvSpPr txBox="1"/>
          <p:nvPr/>
        </p:nvSpPr>
        <p:spPr>
          <a:xfrm>
            <a:off x="2051720" y="1772856"/>
            <a:ext cx="1437029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Befehlszähler</a:t>
            </a:r>
          </a:p>
        </p:txBody>
      </p:sp>
      <p:sp>
        <p:nvSpPr>
          <p:cNvPr id="364" name="Textfeld 363"/>
          <p:cNvSpPr txBox="1"/>
          <p:nvPr/>
        </p:nvSpPr>
        <p:spPr>
          <a:xfrm>
            <a:off x="2053285" y="2492936"/>
            <a:ext cx="1437029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Befehlsregister</a:t>
            </a:r>
          </a:p>
        </p:txBody>
      </p:sp>
      <p:sp>
        <p:nvSpPr>
          <p:cNvPr id="3" name="Rechteck 2"/>
          <p:cNvSpPr/>
          <p:nvPr/>
        </p:nvSpPr>
        <p:spPr>
          <a:xfrm>
            <a:off x="6012925" y="1988840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7" name="Textfeld 66"/>
          <p:cNvSpPr txBox="1"/>
          <p:nvPr/>
        </p:nvSpPr>
        <p:spPr>
          <a:xfrm>
            <a:off x="6012160" y="198884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4229</a:t>
            </a:r>
          </a:p>
        </p:txBody>
      </p:sp>
      <p:sp>
        <p:nvSpPr>
          <p:cNvPr id="82" name="Rechteck 81"/>
          <p:cNvSpPr/>
          <p:nvPr/>
        </p:nvSpPr>
        <p:spPr>
          <a:xfrm>
            <a:off x="6013690" y="2276872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3" name="Textfeld 82"/>
          <p:cNvSpPr txBox="1"/>
          <p:nvPr/>
        </p:nvSpPr>
        <p:spPr>
          <a:xfrm>
            <a:off x="6012925" y="2276872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1836</a:t>
            </a:r>
          </a:p>
        </p:txBody>
      </p:sp>
      <p:sp>
        <p:nvSpPr>
          <p:cNvPr id="84" name="Rechteck 83"/>
          <p:cNvSpPr/>
          <p:nvPr/>
        </p:nvSpPr>
        <p:spPr>
          <a:xfrm>
            <a:off x="6014455" y="2564904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5" name="Textfeld 84"/>
          <p:cNvSpPr txBox="1"/>
          <p:nvPr/>
        </p:nvSpPr>
        <p:spPr>
          <a:xfrm>
            <a:off x="6013690" y="2564904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7248</a:t>
            </a:r>
          </a:p>
        </p:txBody>
      </p:sp>
      <p:sp>
        <p:nvSpPr>
          <p:cNvPr id="63" name="Freihandform 62"/>
          <p:cNvSpPr/>
          <p:nvPr/>
        </p:nvSpPr>
        <p:spPr>
          <a:xfrm>
            <a:off x="6012925" y="3001437"/>
            <a:ext cx="720080" cy="139499"/>
          </a:xfrm>
          <a:custGeom>
            <a:avLst/>
            <a:gdLst>
              <a:gd name="connsiteX0" fmla="*/ 720080 w 720080"/>
              <a:gd name="connsiteY0" fmla="*/ 0 h 139499"/>
              <a:gd name="connsiteX1" fmla="*/ 720080 w 720080"/>
              <a:gd name="connsiteY1" fmla="*/ 139499 h 139499"/>
              <a:gd name="connsiteX2" fmla="*/ 0 w 720080"/>
              <a:gd name="connsiteY2" fmla="*/ 139499 h 139499"/>
              <a:gd name="connsiteX3" fmla="*/ 0 w 720080"/>
              <a:gd name="connsiteY3" fmla="*/ 95016 h 139499"/>
              <a:gd name="connsiteX4" fmla="*/ 720080 w 720080"/>
              <a:gd name="connsiteY4" fmla="*/ 0 h 13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80" h="139499">
                <a:moveTo>
                  <a:pt x="720080" y="0"/>
                </a:moveTo>
                <a:lnTo>
                  <a:pt x="720080" y="139499"/>
                </a:lnTo>
                <a:lnTo>
                  <a:pt x="0" y="139499"/>
                </a:lnTo>
                <a:lnTo>
                  <a:pt x="0" y="95016"/>
                </a:lnTo>
                <a:cubicBezTo>
                  <a:pt x="360040" y="220037"/>
                  <a:pt x="360040" y="0"/>
                  <a:pt x="72008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1" name="Freihandform 60"/>
          <p:cNvSpPr/>
          <p:nvPr/>
        </p:nvSpPr>
        <p:spPr>
          <a:xfrm>
            <a:off x="6012925" y="2852936"/>
            <a:ext cx="720080" cy="288000"/>
          </a:xfrm>
          <a:custGeom>
            <a:avLst/>
            <a:gdLst>
              <a:gd name="connsiteX0" fmla="*/ 720063 w 720080"/>
              <a:gd name="connsiteY0" fmla="*/ 0 h 288000"/>
              <a:gd name="connsiteX1" fmla="*/ 720080 w 720080"/>
              <a:gd name="connsiteY1" fmla="*/ 0 h 288000"/>
              <a:gd name="connsiteX2" fmla="*/ 720080 w 720080"/>
              <a:gd name="connsiteY2" fmla="*/ 288000 h 288000"/>
              <a:gd name="connsiteX3" fmla="*/ 719881 w 720080"/>
              <a:gd name="connsiteY3" fmla="*/ 288000 h 288000"/>
              <a:gd name="connsiteX4" fmla="*/ 720063 w 720080"/>
              <a:gd name="connsiteY4" fmla="*/ 287986 h 288000"/>
              <a:gd name="connsiteX5" fmla="*/ 0 w 720080"/>
              <a:gd name="connsiteY5" fmla="*/ 0 h 288000"/>
              <a:gd name="connsiteX6" fmla="*/ 719648 w 720080"/>
              <a:gd name="connsiteY6" fmla="*/ 0 h 288000"/>
              <a:gd name="connsiteX7" fmla="*/ 600519 w 720080"/>
              <a:gd name="connsiteY7" fmla="*/ 9179 h 288000"/>
              <a:gd name="connsiteX8" fmla="*/ 63447 w 720080"/>
              <a:gd name="connsiteY8" fmla="*/ 114520 h 288000"/>
              <a:gd name="connsiteX9" fmla="*/ 0 w 720080"/>
              <a:gd name="connsiteY9" fmla="*/ 94989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80" h="288000">
                <a:moveTo>
                  <a:pt x="720063" y="0"/>
                </a:moveTo>
                <a:lnTo>
                  <a:pt x="720080" y="0"/>
                </a:lnTo>
                <a:lnTo>
                  <a:pt x="720080" y="288000"/>
                </a:lnTo>
                <a:lnTo>
                  <a:pt x="719881" y="288000"/>
                </a:lnTo>
                <a:lnTo>
                  <a:pt x="720063" y="287986"/>
                </a:lnTo>
                <a:close/>
                <a:moveTo>
                  <a:pt x="0" y="0"/>
                </a:moveTo>
                <a:lnTo>
                  <a:pt x="719648" y="0"/>
                </a:lnTo>
                <a:lnTo>
                  <a:pt x="600519" y="9179"/>
                </a:lnTo>
                <a:cubicBezTo>
                  <a:pt x="371978" y="46700"/>
                  <a:pt x="321699" y="182848"/>
                  <a:pt x="63447" y="114520"/>
                </a:cubicBezTo>
                <a:lnTo>
                  <a:pt x="0" y="94989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6" name="Rechteck 85"/>
          <p:cNvSpPr/>
          <p:nvPr/>
        </p:nvSpPr>
        <p:spPr>
          <a:xfrm>
            <a:off x="6013690" y="3140936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7" name="Textfeld 86"/>
          <p:cNvSpPr txBox="1"/>
          <p:nvPr/>
        </p:nvSpPr>
        <p:spPr>
          <a:xfrm>
            <a:off x="6012925" y="314093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14</a:t>
            </a:r>
          </a:p>
        </p:txBody>
      </p:sp>
      <p:sp>
        <p:nvSpPr>
          <p:cNvPr id="88" name="Rechteck 87"/>
          <p:cNvSpPr/>
          <p:nvPr/>
        </p:nvSpPr>
        <p:spPr>
          <a:xfrm>
            <a:off x="6014455" y="3428968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9" name="Textfeld 88"/>
          <p:cNvSpPr txBox="1"/>
          <p:nvPr/>
        </p:nvSpPr>
        <p:spPr>
          <a:xfrm>
            <a:off x="6013690" y="34289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42</a:t>
            </a:r>
          </a:p>
        </p:txBody>
      </p:sp>
      <p:sp>
        <p:nvSpPr>
          <p:cNvPr id="90" name="Rechteck 89"/>
          <p:cNvSpPr/>
          <p:nvPr/>
        </p:nvSpPr>
        <p:spPr>
          <a:xfrm>
            <a:off x="6015220" y="3717000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1" name="Textfeld 90"/>
          <p:cNvSpPr txBox="1"/>
          <p:nvPr/>
        </p:nvSpPr>
        <p:spPr>
          <a:xfrm>
            <a:off x="6014455" y="371700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92" name="Freihandform 91"/>
          <p:cNvSpPr/>
          <p:nvPr/>
        </p:nvSpPr>
        <p:spPr>
          <a:xfrm>
            <a:off x="6013690" y="4153533"/>
            <a:ext cx="720080" cy="139499"/>
          </a:xfrm>
          <a:custGeom>
            <a:avLst/>
            <a:gdLst>
              <a:gd name="connsiteX0" fmla="*/ 720080 w 720080"/>
              <a:gd name="connsiteY0" fmla="*/ 0 h 139499"/>
              <a:gd name="connsiteX1" fmla="*/ 720080 w 720080"/>
              <a:gd name="connsiteY1" fmla="*/ 139499 h 139499"/>
              <a:gd name="connsiteX2" fmla="*/ 0 w 720080"/>
              <a:gd name="connsiteY2" fmla="*/ 139499 h 139499"/>
              <a:gd name="connsiteX3" fmla="*/ 0 w 720080"/>
              <a:gd name="connsiteY3" fmla="*/ 95016 h 139499"/>
              <a:gd name="connsiteX4" fmla="*/ 720080 w 720080"/>
              <a:gd name="connsiteY4" fmla="*/ 0 h 13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80" h="139499">
                <a:moveTo>
                  <a:pt x="720080" y="0"/>
                </a:moveTo>
                <a:lnTo>
                  <a:pt x="720080" y="139499"/>
                </a:lnTo>
                <a:lnTo>
                  <a:pt x="0" y="139499"/>
                </a:lnTo>
                <a:lnTo>
                  <a:pt x="0" y="95016"/>
                </a:lnTo>
                <a:cubicBezTo>
                  <a:pt x="360040" y="220037"/>
                  <a:pt x="360040" y="0"/>
                  <a:pt x="72008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3" name="Freihandform 92"/>
          <p:cNvSpPr/>
          <p:nvPr/>
        </p:nvSpPr>
        <p:spPr>
          <a:xfrm>
            <a:off x="6013690" y="4005032"/>
            <a:ext cx="720080" cy="288000"/>
          </a:xfrm>
          <a:custGeom>
            <a:avLst/>
            <a:gdLst>
              <a:gd name="connsiteX0" fmla="*/ 720063 w 720080"/>
              <a:gd name="connsiteY0" fmla="*/ 0 h 288000"/>
              <a:gd name="connsiteX1" fmla="*/ 720080 w 720080"/>
              <a:gd name="connsiteY1" fmla="*/ 0 h 288000"/>
              <a:gd name="connsiteX2" fmla="*/ 720080 w 720080"/>
              <a:gd name="connsiteY2" fmla="*/ 288000 h 288000"/>
              <a:gd name="connsiteX3" fmla="*/ 719881 w 720080"/>
              <a:gd name="connsiteY3" fmla="*/ 288000 h 288000"/>
              <a:gd name="connsiteX4" fmla="*/ 720063 w 720080"/>
              <a:gd name="connsiteY4" fmla="*/ 287986 h 288000"/>
              <a:gd name="connsiteX5" fmla="*/ 0 w 720080"/>
              <a:gd name="connsiteY5" fmla="*/ 0 h 288000"/>
              <a:gd name="connsiteX6" fmla="*/ 719648 w 720080"/>
              <a:gd name="connsiteY6" fmla="*/ 0 h 288000"/>
              <a:gd name="connsiteX7" fmla="*/ 600519 w 720080"/>
              <a:gd name="connsiteY7" fmla="*/ 9179 h 288000"/>
              <a:gd name="connsiteX8" fmla="*/ 63447 w 720080"/>
              <a:gd name="connsiteY8" fmla="*/ 114520 h 288000"/>
              <a:gd name="connsiteX9" fmla="*/ 0 w 720080"/>
              <a:gd name="connsiteY9" fmla="*/ 94989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80" h="288000">
                <a:moveTo>
                  <a:pt x="720063" y="0"/>
                </a:moveTo>
                <a:lnTo>
                  <a:pt x="720080" y="0"/>
                </a:lnTo>
                <a:lnTo>
                  <a:pt x="720080" y="288000"/>
                </a:lnTo>
                <a:lnTo>
                  <a:pt x="719881" y="288000"/>
                </a:lnTo>
                <a:lnTo>
                  <a:pt x="720063" y="287986"/>
                </a:lnTo>
                <a:close/>
                <a:moveTo>
                  <a:pt x="0" y="0"/>
                </a:moveTo>
                <a:lnTo>
                  <a:pt x="719648" y="0"/>
                </a:lnTo>
                <a:lnTo>
                  <a:pt x="600519" y="9179"/>
                </a:lnTo>
                <a:cubicBezTo>
                  <a:pt x="371978" y="46700"/>
                  <a:pt x="321699" y="182848"/>
                  <a:pt x="63447" y="114520"/>
                </a:cubicBezTo>
                <a:lnTo>
                  <a:pt x="0" y="94989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4" name="Rechteck 93"/>
          <p:cNvSpPr/>
          <p:nvPr/>
        </p:nvSpPr>
        <p:spPr>
          <a:xfrm>
            <a:off x="6014455" y="4293032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5" name="Textfeld 94"/>
          <p:cNvSpPr txBox="1"/>
          <p:nvPr/>
        </p:nvSpPr>
        <p:spPr>
          <a:xfrm>
            <a:off x="6013690" y="4293032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96" name="Rechteck 95"/>
          <p:cNvSpPr/>
          <p:nvPr/>
        </p:nvSpPr>
        <p:spPr>
          <a:xfrm>
            <a:off x="6015220" y="4581064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7" name="Textfeld 96"/>
          <p:cNvSpPr txBox="1"/>
          <p:nvPr/>
        </p:nvSpPr>
        <p:spPr>
          <a:xfrm>
            <a:off x="6014455" y="4581064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98" name="Rechteck 97"/>
          <p:cNvSpPr/>
          <p:nvPr/>
        </p:nvSpPr>
        <p:spPr>
          <a:xfrm>
            <a:off x="6015985" y="4869096"/>
            <a:ext cx="720080" cy="28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9" name="Speicher 0"/>
          <p:cNvSpPr txBox="1"/>
          <p:nvPr/>
        </p:nvSpPr>
        <p:spPr>
          <a:xfrm>
            <a:off x="6015220" y="486909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101" name="Freihandform 100"/>
          <p:cNvSpPr/>
          <p:nvPr/>
        </p:nvSpPr>
        <p:spPr>
          <a:xfrm>
            <a:off x="6012160" y="5157128"/>
            <a:ext cx="720080" cy="288000"/>
          </a:xfrm>
          <a:custGeom>
            <a:avLst/>
            <a:gdLst>
              <a:gd name="connsiteX0" fmla="*/ 720063 w 720080"/>
              <a:gd name="connsiteY0" fmla="*/ 0 h 288000"/>
              <a:gd name="connsiteX1" fmla="*/ 720080 w 720080"/>
              <a:gd name="connsiteY1" fmla="*/ 0 h 288000"/>
              <a:gd name="connsiteX2" fmla="*/ 720080 w 720080"/>
              <a:gd name="connsiteY2" fmla="*/ 288000 h 288000"/>
              <a:gd name="connsiteX3" fmla="*/ 719881 w 720080"/>
              <a:gd name="connsiteY3" fmla="*/ 288000 h 288000"/>
              <a:gd name="connsiteX4" fmla="*/ 720063 w 720080"/>
              <a:gd name="connsiteY4" fmla="*/ 287986 h 288000"/>
              <a:gd name="connsiteX5" fmla="*/ 0 w 720080"/>
              <a:gd name="connsiteY5" fmla="*/ 0 h 288000"/>
              <a:gd name="connsiteX6" fmla="*/ 719648 w 720080"/>
              <a:gd name="connsiteY6" fmla="*/ 0 h 288000"/>
              <a:gd name="connsiteX7" fmla="*/ 600519 w 720080"/>
              <a:gd name="connsiteY7" fmla="*/ 9179 h 288000"/>
              <a:gd name="connsiteX8" fmla="*/ 63447 w 720080"/>
              <a:gd name="connsiteY8" fmla="*/ 114520 h 288000"/>
              <a:gd name="connsiteX9" fmla="*/ 0 w 720080"/>
              <a:gd name="connsiteY9" fmla="*/ 94989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80" h="288000">
                <a:moveTo>
                  <a:pt x="720063" y="0"/>
                </a:moveTo>
                <a:lnTo>
                  <a:pt x="720080" y="0"/>
                </a:lnTo>
                <a:lnTo>
                  <a:pt x="720080" y="288000"/>
                </a:lnTo>
                <a:lnTo>
                  <a:pt x="719881" y="288000"/>
                </a:lnTo>
                <a:lnTo>
                  <a:pt x="720063" y="287986"/>
                </a:lnTo>
                <a:close/>
                <a:moveTo>
                  <a:pt x="0" y="0"/>
                </a:moveTo>
                <a:lnTo>
                  <a:pt x="719648" y="0"/>
                </a:lnTo>
                <a:lnTo>
                  <a:pt x="600519" y="9179"/>
                </a:lnTo>
                <a:cubicBezTo>
                  <a:pt x="371978" y="46700"/>
                  <a:pt x="321699" y="182848"/>
                  <a:pt x="63447" y="114520"/>
                </a:cubicBezTo>
                <a:lnTo>
                  <a:pt x="0" y="94989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07" name="Freihandform 106"/>
          <p:cNvSpPr/>
          <p:nvPr/>
        </p:nvSpPr>
        <p:spPr>
          <a:xfrm>
            <a:off x="2447795" y="3753036"/>
            <a:ext cx="936073" cy="1658367"/>
          </a:xfrm>
          <a:custGeom>
            <a:avLst/>
            <a:gdLst>
              <a:gd name="connsiteX0" fmla="*/ 252013 w 936073"/>
              <a:gd name="connsiteY0" fmla="*/ 0 h 1658367"/>
              <a:gd name="connsiteX1" fmla="*/ 791332 w 936073"/>
              <a:gd name="connsiteY1" fmla="*/ 0 h 1658367"/>
              <a:gd name="connsiteX2" fmla="*/ 935332 w 936073"/>
              <a:gd name="connsiteY2" fmla="*/ 0 h 1658367"/>
              <a:gd name="connsiteX3" fmla="*/ 936073 w 936073"/>
              <a:gd name="connsiteY3" fmla="*/ 0 h 1658367"/>
              <a:gd name="connsiteX4" fmla="*/ 936073 w 936073"/>
              <a:gd name="connsiteY4" fmla="*/ 146183 h 1658367"/>
              <a:gd name="connsiteX5" fmla="*/ 935332 w 936073"/>
              <a:gd name="connsiteY5" fmla="*/ 146183 h 1658367"/>
              <a:gd name="connsiteX6" fmla="*/ 935332 w 936073"/>
              <a:gd name="connsiteY6" fmla="*/ 1658367 h 1658367"/>
              <a:gd name="connsiteX7" fmla="*/ 791332 w 936073"/>
              <a:gd name="connsiteY7" fmla="*/ 1658367 h 1658367"/>
              <a:gd name="connsiteX8" fmla="*/ 791332 w 936073"/>
              <a:gd name="connsiteY8" fmla="*/ 1658351 h 1658367"/>
              <a:gd name="connsiteX9" fmla="*/ 0 w 936073"/>
              <a:gd name="connsiteY9" fmla="*/ 1658351 h 1658367"/>
              <a:gd name="connsiteX10" fmla="*/ 0 w 936073"/>
              <a:gd name="connsiteY10" fmla="*/ 1514351 h 1658367"/>
              <a:gd name="connsiteX11" fmla="*/ 791332 w 936073"/>
              <a:gd name="connsiteY11" fmla="*/ 1514351 h 1658367"/>
              <a:gd name="connsiteX12" fmla="*/ 791332 w 936073"/>
              <a:gd name="connsiteY12" fmla="*/ 146183 h 1658367"/>
              <a:gd name="connsiteX13" fmla="*/ 396005 w 936073"/>
              <a:gd name="connsiteY13" fmla="*/ 146183 h 1658367"/>
              <a:gd name="connsiteX14" fmla="*/ 396005 w 936073"/>
              <a:gd name="connsiteY14" fmla="*/ 217841 h 1658367"/>
              <a:gd name="connsiteX15" fmla="*/ 468005 w 936073"/>
              <a:gd name="connsiteY15" fmla="*/ 217841 h 1658367"/>
              <a:gd name="connsiteX16" fmla="*/ 324005 w 936073"/>
              <a:gd name="connsiteY16" fmla="*/ 361841 h 1658367"/>
              <a:gd name="connsiteX17" fmla="*/ 180005 w 936073"/>
              <a:gd name="connsiteY17" fmla="*/ 217841 h 1658367"/>
              <a:gd name="connsiteX18" fmla="*/ 252005 w 936073"/>
              <a:gd name="connsiteY18" fmla="*/ 217841 h 1658367"/>
              <a:gd name="connsiteX19" fmla="*/ 252005 w 936073"/>
              <a:gd name="connsiteY19" fmla="*/ 2183 h 1658367"/>
              <a:gd name="connsiteX20" fmla="*/ 252013 w 936073"/>
              <a:gd name="connsiteY20" fmla="*/ 2183 h 165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6073" h="1658367">
                <a:moveTo>
                  <a:pt x="252013" y="0"/>
                </a:moveTo>
                <a:lnTo>
                  <a:pt x="791332" y="0"/>
                </a:lnTo>
                <a:lnTo>
                  <a:pt x="935332" y="0"/>
                </a:lnTo>
                <a:lnTo>
                  <a:pt x="936073" y="0"/>
                </a:lnTo>
                <a:lnTo>
                  <a:pt x="936073" y="146183"/>
                </a:lnTo>
                <a:lnTo>
                  <a:pt x="935332" y="146183"/>
                </a:lnTo>
                <a:lnTo>
                  <a:pt x="935332" y="1658367"/>
                </a:lnTo>
                <a:lnTo>
                  <a:pt x="791332" y="1658367"/>
                </a:lnTo>
                <a:lnTo>
                  <a:pt x="791332" y="1658351"/>
                </a:lnTo>
                <a:lnTo>
                  <a:pt x="0" y="1658351"/>
                </a:lnTo>
                <a:lnTo>
                  <a:pt x="0" y="1514351"/>
                </a:lnTo>
                <a:lnTo>
                  <a:pt x="791332" y="1514351"/>
                </a:lnTo>
                <a:lnTo>
                  <a:pt x="791332" y="146183"/>
                </a:lnTo>
                <a:lnTo>
                  <a:pt x="396005" y="146183"/>
                </a:lnTo>
                <a:lnTo>
                  <a:pt x="396005" y="217841"/>
                </a:lnTo>
                <a:lnTo>
                  <a:pt x="468005" y="217841"/>
                </a:lnTo>
                <a:lnTo>
                  <a:pt x="324005" y="361841"/>
                </a:lnTo>
                <a:lnTo>
                  <a:pt x="180005" y="217841"/>
                </a:lnTo>
                <a:lnTo>
                  <a:pt x="252005" y="217841"/>
                </a:lnTo>
                <a:lnTo>
                  <a:pt x="252005" y="2183"/>
                </a:lnTo>
                <a:lnTo>
                  <a:pt x="252013" y="218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08" name="Textfeld 107"/>
          <p:cNvSpPr txBox="1"/>
          <p:nvPr/>
        </p:nvSpPr>
        <p:spPr>
          <a:xfrm>
            <a:off x="1334691" y="5481268"/>
            <a:ext cx="1437109" cy="32399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Akkumulator</a:t>
            </a:r>
          </a:p>
        </p:txBody>
      </p:sp>
      <p:sp>
        <p:nvSpPr>
          <p:cNvPr id="109" name="Textfeld 108"/>
          <p:cNvSpPr txBox="1"/>
          <p:nvPr/>
        </p:nvSpPr>
        <p:spPr>
          <a:xfrm>
            <a:off x="3062883" y="6309360"/>
            <a:ext cx="1437109" cy="32399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Datenbus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4143003" y="6309320"/>
            <a:ext cx="1437109" cy="32399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Adressbus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979712" y="5877312"/>
            <a:ext cx="1433898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2000" dirty="0">
                <a:solidFill>
                  <a:schemeClr val="bg2"/>
                </a:solidFill>
              </a:rPr>
              <a:t>Rechenwerk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1907704" y="3069000"/>
            <a:ext cx="1509037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2000" dirty="0">
                <a:solidFill>
                  <a:schemeClr val="bg2"/>
                </a:solidFill>
              </a:rPr>
              <a:t>Steuerwerk</a:t>
            </a:r>
          </a:p>
        </p:txBody>
      </p:sp>
      <p:sp>
        <p:nvSpPr>
          <p:cNvPr id="113" name="Textfeld 112"/>
          <p:cNvSpPr txBox="1"/>
          <p:nvPr/>
        </p:nvSpPr>
        <p:spPr>
          <a:xfrm>
            <a:off x="6876256" y="5409260"/>
            <a:ext cx="1451994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2000" dirty="0">
                <a:solidFill>
                  <a:schemeClr val="bg2"/>
                </a:solidFill>
              </a:rPr>
              <a:t>Speicher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5220072" y="198884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5220072" y="2276904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20" name="Textfeld 119"/>
          <p:cNvSpPr txBox="1"/>
          <p:nvPr/>
        </p:nvSpPr>
        <p:spPr>
          <a:xfrm>
            <a:off x="5220072" y="25649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22" name="Textfeld 121"/>
          <p:cNvSpPr txBox="1"/>
          <p:nvPr/>
        </p:nvSpPr>
        <p:spPr>
          <a:xfrm>
            <a:off x="5220072" y="314109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200</a:t>
            </a:r>
          </a:p>
        </p:txBody>
      </p:sp>
      <p:sp>
        <p:nvSpPr>
          <p:cNvPr id="123" name="Textfeld 122"/>
          <p:cNvSpPr txBox="1"/>
          <p:nvPr/>
        </p:nvSpPr>
        <p:spPr>
          <a:xfrm>
            <a:off x="5220072" y="342916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201</a:t>
            </a:r>
          </a:p>
        </p:txBody>
      </p:sp>
      <p:sp>
        <p:nvSpPr>
          <p:cNvPr id="124" name="Textfeld 123"/>
          <p:cNvSpPr txBox="1"/>
          <p:nvPr/>
        </p:nvSpPr>
        <p:spPr>
          <a:xfrm>
            <a:off x="5220072" y="3717224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202</a:t>
            </a:r>
          </a:p>
        </p:txBody>
      </p:sp>
      <p:sp>
        <p:nvSpPr>
          <p:cNvPr id="126" name="Textfeld 125"/>
          <p:cNvSpPr txBox="1"/>
          <p:nvPr/>
        </p:nvSpPr>
        <p:spPr>
          <a:xfrm>
            <a:off x="5220072" y="4293352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1000</a:t>
            </a:r>
          </a:p>
        </p:txBody>
      </p:sp>
      <p:sp>
        <p:nvSpPr>
          <p:cNvPr id="127" name="Textfeld 126"/>
          <p:cNvSpPr txBox="1"/>
          <p:nvPr/>
        </p:nvSpPr>
        <p:spPr>
          <a:xfrm>
            <a:off x="5220072" y="458141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1001</a:t>
            </a:r>
          </a:p>
        </p:txBody>
      </p:sp>
      <p:sp>
        <p:nvSpPr>
          <p:cNvPr id="128" name="Textfeld 127"/>
          <p:cNvSpPr txBox="1"/>
          <p:nvPr/>
        </p:nvSpPr>
        <p:spPr>
          <a:xfrm>
            <a:off x="5220072" y="486948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1002</a:t>
            </a:r>
          </a:p>
        </p:txBody>
      </p:sp>
      <p:sp>
        <p:nvSpPr>
          <p:cNvPr id="129" name="Textfeld 128"/>
          <p:cNvSpPr txBox="1"/>
          <p:nvPr/>
        </p:nvSpPr>
        <p:spPr>
          <a:xfrm>
            <a:off x="5220072" y="170084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Adresse</a:t>
            </a:r>
          </a:p>
        </p:txBody>
      </p:sp>
      <p:sp>
        <p:nvSpPr>
          <p:cNvPr id="131" name="Textfeld 130"/>
          <p:cNvSpPr txBox="1"/>
          <p:nvPr/>
        </p:nvSpPr>
        <p:spPr>
          <a:xfrm>
            <a:off x="5220072" y="285293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32" name="Textfeld 131"/>
          <p:cNvSpPr txBox="1"/>
          <p:nvPr/>
        </p:nvSpPr>
        <p:spPr>
          <a:xfrm>
            <a:off x="5220072" y="4005096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968548" y="1916872"/>
            <a:ext cx="723052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Dekoder</a:t>
            </a:r>
          </a:p>
        </p:txBody>
      </p:sp>
      <p:sp>
        <p:nvSpPr>
          <p:cNvPr id="134" name="Befehlszähler zum Adressbus"/>
          <p:cNvSpPr/>
          <p:nvPr/>
        </p:nvSpPr>
        <p:spPr>
          <a:xfrm rot="16200000">
            <a:off x="3815934" y="872700"/>
            <a:ext cx="288000" cy="158417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5" name="Adressbus zu Adresse 0"/>
          <p:cNvSpPr/>
          <p:nvPr/>
        </p:nvSpPr>
        <p:spPr>
          <a:xfrm rot="16200000">
            <a:off x="5238091" y="1718794"/>
            <a:ext cx="288000" cy="82809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6" name="Adressbus zu Adresse 1"/>
          <p:cNvSpPr/>
          <p:nvPr/>
        </p:nvSpPr>
        <p:spPr>
          <a:xfrm rot="16200000">
            <a:off x="5238091" y="2006857"/>
            <a:ext cx="288000" cy="82809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7" name="Adressbus zu Adresse 201"/>
          <p:cNvSpPr/>
          <p:nvPr/>
        </p:nvSpPr>
        <p:spPr>
          <a:xfrm rot="16200000">
            <a:off x="5148080" y="3248965"/>
            <a:ext cx="288000" cy="64807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8" name="Adressbus zu Adresse 1002"/>
          <p:cNvSpPr/>
          <p:nvPr/>
        </p:nvSpPr>
        <p:spPr>
          <a:xfrm rot="16200000">
            <a:off x="5094074" y="4743162"/>
            <a:ext cx="288000" cy="54006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9" name="Adressbus zu Adresse 2"/>
          <p:cNvSpPr/>
          <p:nvPr/>
        </p:nvSpPr>
        <p:spPr>
          <a:xfrm rot="16200000">
            <a:off x="5238091" y="2294888"/>
            <a:ext cx="288000" cy="82809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40" name="Datenbus zu Befehlsregister"/>
          <p:cNvSpPr/>
          <p:nvPr/>
        </p:nvSpPr>
        <p:spPr>
          <a:xfrm rot="5400000">
            <a:off x="3275872" y="2132840"/>
            <a:ext cx="288000" cy="5040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44" name="Datenbus zu Adresse 1002"/>
          <p:cNvSpPr/>
          <p:nvPr/>
        </p:nvSpPr>
        <p:spPr>
          <a:xfrm>
            <a:off x="3889207" y="4869160"/>
            <a:ext cx="3239795" cy="720064"/>
          </a:xfrm>
          <a:custGeom>
            <a:avLst/>
            <a:gdLst>
              <a:gd name="connsiteX0" fmla="*/ 3023795 w 3239795"/>
              <a:gd name="connsiteY0" fmla="*/ 0 h 720064"/>
              <a:gd name="connsiteX1" fmla="*/ 3023795 w 3239795"/>
              <a:gd name="connsiteY1" fmla="*/ 72000 h 720064"/>
              <a:gd name="connsiteX2" fmla="*/ 3239795 w 3239795"/>
              <a:gd name="connsiteY2" fmla="*/ 72000 h 720064"/>
              <a:gd name="connsiteX3" fmla="*/ 3239795 w 3239795"/>
              <a:gd name="connsiteY3" fmla="*/ 216000 h 720064"/>
              <a:gd name="connsiteX4" fmla="*/ 3239077 w 3239795"/>
              <a:gd name="connsiteY4" fmla="*/ 216000 h 720064"/>
              <a:gd name="connsiteX5" fmla="*/ 3239077 w 3239795"/>
              <a:gd name="connsiteY5" fmla="*/ 576064 h 720064"/>
              <a:gd name="connsiteX6" fmla="*/ 3239077 w 3239795"/>
              <a:gd name="connsiteY6" fmla="*/ 720064 h 720064"/>
              <a:gd name="connsiteX7" fmla="*/ 3095077 w 3239795"/>
              <a:gd name="connsiteY7" fmla="*/ 720064 h 720064"/>
              <a:gd name="connsiteX8" fmla="*/ 0 w 3239795"/>
              <a:gd name="connsiteY8" fmla="*/ 720064 h 720064"/>
              <a:gd name="connsiteX9" fmla="*/ 0 w 3239795"/>
              <a:gd name="connsiteY9" fmla="*/ 576064 h 720064"/>
              <a:gd name="connsiteX10" fmla="*/ 3095077 w 3239795"/>
              <a:gd name="connsiteY10" fmla="*/ 576064 h 720064"/>
              <a:gd name="connsiteX11" fmla="*/ 3095077 w 3239795"/>
              <a:gd name="connsiteY11" fmla="*/ 216000 h 720064"/>
              <a:gd name="connsiteX12" fmla="*/ 3023795 w 3239795"/>
              <a:gd name="connsiteY12" fmla="*/ 216000 h 720064"/>
              <a:gd name="connsiteX13" fmla="*/ 3023795 w 3239795"/>
              <a:gd name="connsiteY13" fmla="*/ 288000 h 720064"/>
              <a:gd name="connsiteX14" fmla="*/ 2879795 w 3239795"/>
              <a:gd name="connsiteY14" fmla="*/ 144000 h 72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39795" h="720064">
                <a:moveTo>
                  <a:pt x="3023795" y="0"/>
                </a:moveTo>
                <a:lnTo>
                  <a:pt x="3023795" y="72000"/>
                </a:lnTo>
                <a:lnTo>
                  <a:pt x="3239795" y="72000"/>
                </a:lnTo>
                <a:lnTo>
                  <a:pt x="3239795" y="216000"/>
                </a:lnTo>
                <a:lnTo>
                  <a:pt x="3239077" y="216000"/>
                </a:lnTo>
                <a:lnTo>
                  <a:pt x="3239077" y="576064"/>
                </a:lnTo>
                <a:lnTo>
                  <a:pt x="3239077" y="720064"/>
                </a:lnTo>
                <a:lnTo>
                  <a:pt x="3095077" y="720064"/>
                </a:lnTo>
                <a:lnTo>
                  <a:pt x="0" y="720064"/>
                </a:lnTo>
                <a:lnTo>
                  <a:pt x="0" y="576064"/>
                </a:lnTo>
                <a:lnTo>
                  <a:pt x="3095077" y="576064"/>
                </a:lnTo>
                <a:lnTo>
                  <a:pt x="3095077" y="216000"/>
                </a:lnTo>
                <a:lnTo>
                  <a:pt x="3023795" y="216000"/>
                </a:lnTo>
                <a:lnTo>
                  <a:pt x="3023795" y="288000"/>
                </a:lnTo>
                <a:lnTo>
                  <a:pt x="2879795" y="144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48" name="42 zu Datenbus"/>
          <p:cNvSpPr/>
          <p:nvPr/>
        </p:nvSpPr>
        <p:spPr>
          <a:xfrm>
            <a:off x="3885382" y="3501008"/>
            <a:ext cx="3243620" cy="2160208"/>
          </a:xfrm>
          <a:custGeom>
            <a:avLst/>
            <a:gdLst>
              <a:gd name="connsiteX0" fmla="*/ 2882862 w 3243620"/>
              <a:gd name="connsiteY0" fmla="*/ 0 h 2160208"/>
              <a:gd name="connsiteX1" fmla="*/ 3100433 w 3243620"/>
              <a:gd name="connsiteY1" fmla="*/ 0 h 2160208"/>
              <a:gd name="connsiteX2" fmla="*/ 3243620 w 3243620"/>
              <a:gd name="connsiteY2" fmla="*/ 0 h 2160208"/>
              <a:gd name="connsiteX3" fmla="*/ 3243620 w 3243620"/>
              <a:gd name="connsiteY3" fmla="*/ 144000 h 2160208"/>
              <a:gd name="connsiteX4" fmla="*/ 3243620 w 3243620"/>
              <a:gd name="connsiteY4" fmla="*/ 2088216 h 2160208"/>
              <a:gd name="connsiteX5" fmla="*/ 3100433 w 3243620"/>
              <a:gd name="connsiteY5" fmla="*/ 2088216 h 2160208"/>
              <a:gd name="connsiteX6" fmla="*/ 3100433 w 3243620"/>
              <a:gd name="connsiteY6" fmla="*/ 2088208 h 2160208"/>
              <a:gd name="connsiteX7" fmla="*/ 144000 w 3243620"/>
              <a:gd name="connsiteY7" fmla="*/ 2088208 h 2160208"/>
              <a:gd name="connsiteX8" fmla="*/ 144000 w 3243620"/>
              <a:gd name="connsiteY8" fmla="*/ 2160208 h 2160208"/>
              <a:gd name="connsiteX9" fmla="*/ 0 w 3243620"/>
              <a:gd name="connsiteY9" fmla="*/ 2016208 h 2160208"/>
              <a:gd name="connsiteX10" fmla="*/ 144000 w 3243620"/>
              <a:gd name="connsiteY10" fmla="*/ 1872208 h 2160208"/>
              <a:gd name="connsiteX11" fmla="*/ 144000 w 3243620"/>
              <a:gd name="connsiteY11" fmla="*/ 1944208 h 2160208"/>
              <a:gd name="connsiteX12" fmla="*/ 3100433 w 3243620"/>
              <a:gd name="connsiteY12" fmla="*/ 1944208 h 2160208"/>
              <a:gd name="connsiteX13" fmla="*/ 3100433 w 3243620"/>
              <a:gd name="connsiteY13" fmla="*/ 144000 h 2160208"/>
              <a:gd name="connsiteX14" fmla="*/ 2882862 w 3243620"/>
              <a:gd name="connsiteY14" fmla="*/ 144000 h 216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3620" h="2160208">
                <a:moveTo>
                  <a:pt x="2882862" y="0"/>
                </a:moveTo>
                <a:lnTo>
                  <a:pt x="3100433" y="0"/>
                </a:lnTo>
                <a:lnTo>
                  <a:pt x="3243620" y="0"/>
                </a:lnTo>
                <a:lnTo>
                  <a:pt x="3243620" y="144000"/>
                </a:lnTo>
                <a:lnTo>
                  <a:pt x="3243620" y="2088216"/>
                </a:lnTo>
                <a:lnTo>
                  <a:pt x="3100433" y="2088216"/>
                </a:lnTo>
                <a:lnTo>
                  <a:pt x="3100433" y="2088208"/>
                </a:lnTo>
                <a:lnTo>
                  <a:pt x="144000" y="2088208"/>
                </a:lnTo>
                <a:lnTo>
                  <a:pt x="144000" y="2160208"/>
                </a:lnTo>
                <a:lnTo>
                  <a:pt x="0" y="2016208"/>
                </a:lnTo>
                <a:lnTo>
                  <a:pt x="144000" y="1872208"/>
                </a:lnTo>
                <a:lnTo>
                  <a:pt x="144000" y="1944208"/>
                </a:lnTo>
                <a:lnTo>
                  <a:pt x="3100433" y="1944208"/>
                </a:lnTo>
                <a:lnTo>
                  <a:pt x="3100433" y="144000"/>
                </a:lnTo>
                <a:lnTo>
                  <a:pt x="2882862" y="144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49" name="Datenbus zu Akku"/>
          <p:cNvSpPr/>
          <p:nvPr/>
        </p:nvSpPr>
        <p:spPr>
          <a:xfrm rot="5400000">
            <a:off x="2915832" y="4725128"/>
            <a:ext cx="288000" cy="122413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0" name="Akku zu Datenbus"/>
          <p:cNvSpPr/>
          <p:nvPr/>
        </p:nvSpPr>
        <p:spPr>
          <a:xfrm rot="16200000" flipH="1">
            <a:off x="2915832" y="4725129"/>
            <a:ext cx="288000" cy="122413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7" name="Adresse 0 zu Datenbus"/>
          <p:cNvSpPr/>
          <p:nvPr/>
        </p:nvSpPr>
        <p:spPr>
          <a:xfrm>
            <a:off x="3887924" y="2059713"/>
            <a:ext cx="3242494" cy="3601503"/>
          </a:xfrm>
          <a:custGeom>
            <a:avLst/>
            <a:gdLst>
              <a:gd name="connsiteX0" fmla="*/ 3098887 w 3242494"/>
              <a:gd name="connsiteY0" fmla="*/ 0 h 3601503"/>
              <a:gd name="connsiteX1" fmla="*/ 3242494 w 3242494"/>
              <a:gd name="connsiteY1" fmla="*/ 0 h 3601503"/>
              <a:gd name="connsiteX2" fmla="*/ 3242494 w 3242494"/>
              <a:gd name="connsiteY2" fmla="*/ 3385503 h 3601503"/>
              <a:gd name="connsiteX3" fmla="*/ 3242494 w 3242494"/>
              <a:gd name="connsiteY3" fmla="*/ 3529503 h 3601503"/>
              <a:gd name="connsiteX4" fmla="*/ 3242494 w 3242494"/>
              <a:gd name="connsiteY4" fmla="*/ 3529511 h 3601503"/>
              <a:gd name="connsiteX5" fmla="*/ 3098887 w 3242494"/>
              <a:gd name="connsiteY5" fmla="*/ 3529511 h 3601503"/>
              <a:gd name="connsiteX6" fmla="*/ 3098887 w 3242494"/>
              <a:gd name="connsiteY6" fmla="*/ 3529503 h 3601503"/>
              <a:gd name="connsiteX7" fmla="*/ 144000 w 3242494"/>
              <a:gd name="connsiteY7" fmla="*/ 3529503 h 3601503"/>
              <a:gd name="connsiteX8" fmla="*/ 144000 w 3242494"/>
              <a:gd name="connsiteY8" fmla="*/ 3601503 h 3601503"/>
              <a:gd name="connsiteX9" fmla="*/ 0 w 3242494"/>
              <a:gd name="connsiteY9" fmla="*/ 3457503 h 3601503"/>
              <a:gd name="connsiteX10" fmla="*/ 144000 w 3242494"/>
              <a:gd name="connsiteY10" fmla="*/ 3313503 h 3601503"/>
              <a:gd name="connsiteX11" fmla="*/ 144000 w 3242494"/>
              <a:gd name="connsiteY11" fmla="*/ 3385503 h 3601503"/>
              <a:gd name="connsiteX12" fmla="*/ 3098887 w 3242494"/>
              <a:gd name="connsiteY12" fmla="*/ 3385503 h 3601503"/>
              <a:gd name="connsiteX13" fmla="*/ 3098887 w 3242494"/>
              <a:gd name="connsiteY13" fmla="*/ 145135 h 3601503"/>
              <a:gd name="connsiteX14" fmla="*/ 2881078 w 3242494"/>
              <a:gd name="connsiteY14" fmla="*/ 145135 h 3601503"/>
              <a:gd name="connsiteX15" fmla="*/ 2881078 w 3242494"/>
              <a:gd name="connsiteY15" fmla="*/ 1135 h 3601503"/>
              <a:gd name="connsiteX16" fmla="*/ 3098887 w 3242494"/>
              <a:gd name="connsiteY16" fmla="*/ 1135 h 360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2494" h="3601503">
                <a:moveTo>
                  <a:pt x="3098887" y="0"/>
                </a:moveTo>
                <a:lnTo>
                  <a:pt x="3242494" y="0"/>
                </a:lnTo>
                <a:lnTo>
                  <a:pt x="3242494" y="3385503"/>
                </a:lnTo>
                <a:lnTo>
                  <a:pt x="3242494" y="3529503"/>
                </a:lnTo>
                <a:lnTo>
                  <a:pt x="3242494" y="3529511"/>
                </a:lnTo>
                <a:lnTo>
                  <a:pt x="3098887" y="3529511"/>
                </a:lnTo>
                <a:lnTo>
                  <a:pt x="3098887" y="3529503"/>
                </a:lnTo>
                <a:lnTo>
                  <a:pt x="144000" y="3529503"/>
                </a:lnTo>
                <a:lnTo>
                  <a:pt x="144000" y="3601503"/>
                </a:lnTo>
                <a:lnTo>
                  <a:pt x="0" y="3457503"/>
                </a:lnTo>
                <a:lnTo>
                  <a:pt x="144000" y="3313503"/>
                </a:lnTo>
                <a:lnTo>
                  <a:pt x="144000" y="3385503"/>
                </a:lnTo>
                <a:lnTo>
                  <a:pt x="3098887" y="3385503"/>
                </a:lnTo>
                <a:lnTo>
                  <a:pt x="3098887" y="145135"/>
                </a:lnTo>
                <a:lnTo>
                  <a:pt x="2881078" y="145135"/>
                </a:lnTo>
                <a:lnTo>
                  <a:pt x="2881078" y="1135"/>
                </a:lnTo>
                <a:lnTo>
                  <a:pt x="3098887" y="113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4" name="Adresse 2 zu Datenbus"/>
          <p:cNvSpPr/>
          <p:nvPr/>
        </p:nvSpPr>
        <p:spPr>
          <a:xfrm flipH="1">
            <a:off x="3885381" y="2636912"/>
            <a:ext cx="3242903" cy="3024304"/>
          </a:xfrm>
          <a:custGeom>
            <a:avLst/>
            <a:gdLst>
              <a:gd name="connsiteX0" fmla="*/ 360000 w 3242903"/>
              <a:gd name="connsiteY0" fmla="*/ 0 h 3024304"/>
              <a:gd name="connsiteX1" fmla="*/ 144016 w 3242903"/>
              <a:gd name="connsiteY1" fmla="*/ 0 h 3024304"/>
              <a:gd name="connsiteX2" fmla="*/ 409 w 3242903"/>
              <a:gd name="connsiteY2" fmla="*/ 0 h 3024304"/>
              <a:gd name="connsiteX3" fmla="*/ 0 w 3242903"/>
              <a:gd name="connsiteY3" fmla="*/ 0 h 3024304"/>
              <a:gd name="connsiteX4" fmla="*/ 0 w 3242903"/>
              <a:gd name="connsiteY4" fmla="*/ 144000 h 3024304"/>
              <a:gd name="connsiteX5" fmla="*/ 409 w 3242903"/>
              <a:gd name="connsiteY5" fmla="*/ 144000 h 3024304"/>
              <a:gd name="connsiteX6" fmla="*/ 409 w 3242903"/>
              <a:gd name="connsiteY6" fmla="*/ 2808304 h 3024304"/>
              <a:gd name="connsiteX7" fmla="*/ 409 w 3242903"/>
              <a:gd name="connsiteY7" fmla="*/ 2952304 h 3024304"/>
              <a:gd name="connsiteX8" fmla="*/ 409 w 3242903"/>
              <a:gd name="connsiteY8" fmla="*/ 2952312 h 3024304"/>
              <a:gd name="connsiteX9" fmla="*/ 144016 w 3242903"/>
              <a:gd name="connsiteY9" fmla="*/ 2952312 h 3024304"/>
              <a:gd name="connsiteX10" fmla="*/ 144016 w 3242903"/>
              <a:gd name="connsiteY10" fmla="*/ 2952304 h 3024304"/>
              <a:gd name="connsiteX11" fmla="*/ 3098903 w 3242903"/>
              <a:gd name="connsiteY11" fmla="*/ 2952304 h 3024304"/>
              <a:gd name="connsiteX12" fmla="*/ 3098903 w 3242903"/>
              <a:gd name="connsiteY12" fmla="*/ 3024304 h 3024304"/>
              <a:gd name="connsiteX13" fmla="*/ 3242903 w 3242903"/>
              <a:gd name="connsiteY13" fmla="*/ 2880304 h 3024304"/>
              <a:gd name="connsiteX14" fmla="*/ 3098903 w 3242903"/>
              <a:gd name="connsiteY14" fmla="*/ 2736304 h 3024304"/>
              <a:gd name="connsiteX15" fmla="*/ 3098903 w 3242903"/>
              <a:gd name="connsiteY15" fmla="*/ 2808304 h 3024304"/>
              <a:gd name="connsiteX16" fmla="*/ 144016 w 3242903"/>
              <a:gd name="connsiteY16" fmla="*/ 2808304 h 3024304"/>
              <a:gd name="connsiteX17" fmla="*/ 144016 w 3242903"/>
              <a:gd name="connsiteY17" fmla="*/ 144000 h 3024304"/>
              <a:gd name="connsiteX18" fmla="*/ 360000 w 3242903"/>
              <a:gd name="connsiteY18" fmla="*/ 144000 h 302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2903" h="3024304">
                <a:moveTo>
                  <a:pt x="360000" y="0"/>
                </a:moveTo>
                <a:lnTo>
                  <a:pt x="144016" y="0"/>
                </a:lnTo>
                <a:lnTo>
                  <a:pt x="409" y="0"/>
                </a:lnTo>
                <a:lnTo>
                  <a:pt x="0" y="0"/>
                </a:lnTo>
                <a:lnTo>
                  <a:pt x="0" y="144000"/>
                </a:lnTo>
                <a:lnTo>
                  <a:pt x="409" y="144000"/>
                </a:lnTo>
                <a:lnTo>
                  <a:pt x="409" y="2808304"/>
                </a:lnTo>
                <a:lnTo>
                  <a:pt x="409" y="2952304"/>
                </a:lnTo>
                <a:lnTo>
                  <a:pt x="409" y="2952312"/>
                </a:lnTo>
                <a:lnTo>
                  <a:pt x="144016" y="2952312"/>
                </a:lnTo>
                <a:lnTo>
                  <a:pt x="144016" y="2952304"/>
                </a:lnTo>
                <a:lnTo>
                  <a:pt x="3098903" y="2952304"/>
                </a:lnTo>
                <a:lnTo>
                  <a:pt x="3098903" y="3024304"/>
                </a:lnTo>
                <a:lnTo>
                  <a:pt x="3242903" y="2880304"/>
                </a:lnTo>
                <a:lnTo>
                  <a:pt x="3098903" y="2736304"/>
                </a:lnTo>
                <a:lnTo>
                  <a:pt x="3098903" y="2808304"/>
                </a:lnTo>
                <a:lnTo>
                  <a:pt x="144016" y="2808304"/>
                </a:lnTo>
                <a:lnTo>
                  <a:pt x="144016" y="144000"/>
                </a:lnTo>
                <a:lnTo>
                  <a:pt x="360000" y="144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6" name="Adresse 1 zu Datenbus"/>
          <p:cNvSpPr/>
          <p:nvPr/>
        </p:nvSpPr>
        <p:spPr>
          <a:xfrm flipH="1">
            <a:off x="3887924" y="2347784"/>
            <a:ext cx="3242494" cy="3313432"/>
          </a:xfrm>
          <a:custGeom>
            <a:avLst/>
            <a:gdLst>
              <a:gd name="connsiteX0" fmla="*/ 362134 w 3242494"/>
              <a:gd name="connsiteY0" fmla="*/ 0 h 3313432"/>
              <a:gd name="connsiteX1" fmla="*/ 143607 w 3242494"/>
              <a:gd name="connsiteY1" fmla="*/ 0 h 3313432"/>
              <a:gd name="connsiteX2" fmla="*/ 2134 w 3242494"/>
              <a:gd name="connsiteY2" fmla="*/ 0 h 3313432"/>
              <a:gd name="connsiteX3" fmla="*/ 0 w 3242494"/>
              <a:gd name="connsiteY3" fmla="*/ 0 h 3313432"/>
              <a:gd name="connsiteX4" fmla="*/ 0 w 3242494"/>
              <a:gd name="connsiteY4" fmla="*/ 3097432 h 3313432"/>
              <a:gd name="connsiteX5" fmla="*/ 0 w 3242494"/>
              <a:gd name="connsiteY5" fmla="*/ 3241432 h 3313432"/>
              <a:gd name="connsiteX6" fmla="*/ 0 w 3242494"/>
              <a:gd name="connsiteY6" fmla="*/ 3241440 h 3313432"/>
              <a:gd name="connsiteX7" fmla="*/ 143607 w 3242494"/>
              <a:gd name="connsiteY7" fmla="*/ 3241440 h 3313432"/>
              <a:gd name="connsiteX8" fmla="*/ 143607 w 3242494"/>
              <a:gd name="connsiteY8" fmla="*/ 3241432 h 3313432"/>
              <a:gd name="connsiteX9" fmla="*/ 3098494 w 3242494"/>
              <a:gd name="connsiteY9" fmla="*/ 3241432 h 3313432"/>
              <a:gd name="connsiteX10" fmla="*/ 3098494 w 3242494"/>
              <a:gd name="connsiteY10" fmla="*/ 3313432 h 3313432"/>
              <a:gd name="connsiteX11" fmla="*/ 3242494 w 3242494"/>
              <a:gd name="connsiteY11" fmla="*/ 3169432 h 3313432"/>
              <a:gd name="connsiteX12" fmla="*/ 3098494 w 3242494"/>
              <a:gd name="connsiteY12" fmla="*/ 3025432 h 3313432"/>
              <a:gd name="connsiteX13" fmla="*/ 3098494 w 3242494"/>
              <a:gd name="connsiteY13" fmla="*/ 3097432 h 3313432"/>
              <a:gd name="connsiteX14" fmla="*/ 143607 w 3242494"/>
              <a:gd name="connsiteY14" fmla="*/ 3097432 h 3313432"/>
              <a:gd name="connsiteX15" fmla="*/ 143607 w 3242494"/>
              <a:gd name="connsiteY15" fmla="*/ 144000 h 3313432"/>
              <a:gd name="connsiteX16" fmla="*/ 362134 w 3242494"/>
              <a:gd name="connsiteY16" fmla="*/ 144000 h 33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2494" h="3313432">
                <a:moveTo>
                  <a:pt x="362134" y="0"/>
                </a:moveTo>
                <a:lnTo>
                  <a:pt x="143607" y="0"/>
                </a:lnTo>
                <a:lnTo>
                  <a:pt x="2134" y="0"/>
                </a:lnTo>
                <a:lnTo>
                  <a:pt x="0" y="0"/>
                </a:lnTo>
                <a:lnTo>
                  <a:pt x="0" y="3097432"/>
                </a:lnTo>
                <a:lnTo>
                  <a:pt x="0" y="3241432"/>
                </a:lnTo>
                <a:lnTo>
                  <a:pt x="0" y="3241440"/>
                </a:lnTo>
                <a:lnTo>
                  <a:pt x="143607" y="3241440"/>
                </a:lnTo>
                <a:lnTo>
                  <a:pt x="143607" y="3241432"/>
                </a:lnTo>
                <a:lnTo>
                  <a:pt x="3098494" y="3241432"/>
                </a:lnTo>
                <a:lnTo>
                  <a:pt x="3098494" y="3313432"/>
                </a:lnTo>
                <a:lnTo>
                  <a:pt x="3242494" y="3169432"/>
                </a:lnTo>
                <a:lnTo>
                  <a:pt x="3098494" y="3025432"/>
                </a:lnTo>
                <a:lnTo>
                  <a:pt x="3098494" y="3097432"/>
                </a:lnTo>
                <a:lnTo>
                  <a:pt x="143607" y="3097432"/>
                </a:lnTo>
                <a:lnTo>
                  <a:pt x="143607" y="144000"/>
                </a:lnTo>
                <a:lnTo>
                  <a:pt x="362134" y="144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8" name="Datenbus aktiv"/>
          <p:cNvSpPr/>
          <p:nvPr/>
        </p:nvSpPr>
        <p:spPr>
          <a:xfrm>
            <a:off x="3707904" y="1196752"/>
            <a:ext cx="144000" cy="5143275"/>
          </a:xfrm>
          <a:custGeom>
            <a:avLst/>
            <a:gdLst>
              <a:gd name="connsiteX0" fmla="*/ 180020 w 180020"/>
              <a:gd name="connsiteY0" fmla="*/ 0 h 5143275"/>
              <a:gd name="connsiteX1" fmla="*/ 180020 w 180020"/>
              <a:gd name="connsiteY1" fmla="*/ 5076564 h 5143275"/>
              <a:gd name="connsiteX2" fmla="*/ 0 w 180020"/>
              <a:gd name="connsiteY2" fmla="*/ 5124064 h 5143275"/>
              <a:gd name="connsiteX3" fmla="*/ 0 w 180020"/>
              <a:gd name="connsiteY3" fmla="*/ 47500 h 5143275"/>
              <a:gd name="connsiteX4" fmla="*/ 180020 w 180020"/>
              <a:gd name="connsiteY4" fmla="*/ 0 h 51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5143275">
                <a:moveTo>
                  <a:pt x="180020" y="0"/>
                </a:moveTo>
                <a:lnTo>
                  <a:pt x="180020" y="5076564"/>
                </a:lnTo>
                <a:cubicBezTo>
                  <a:pt x="90010" y="5076564"/>
                  <a:pt x="90010" y="5186564"/>
                  <a:pt x="0" y="5124064"/>
                </a:cubicBezTo>
                <a:lnTo>
                  <a:pt x="0" y="47500"/>
                </a:lnTo>
                <a:cubicBezTo>
                  <a:pt x="90010" y="110000"/>
                  <a:pt x="90010" y="0"/>
                  <a:pt x="18002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9" name="Adressbus aktiv"/>
          <p:cNvSpPr/>
          <p:nvPr/>
        </p:nvSpPr>
        <p:spPr>
          <a:xfrm>
            <a:off x="4788024" y="1196752"/>
            <a:ext cx="144000" cy="5143275"/>
          </a:xfrm>
          <a:custGeom>
            <a:avLst/>
            <a:gdLst>
              <a:gd name="connsiteX0" fmla="*/ 180020 w 180020"/>
              <a:gd name="connsiteY0" fmla="*/ 0 h 5143275"/>
              <a:gd name="connsiteX1" fmla="*/ 180020 w 180020"/>
              <a:gd name="connsiteY1" fmla="*/ 5076564 h 5143275"/>
              <a:gd name="connsiteX2" fmla="*/ 0 w 180020"/>
              <a:gd name="connsiteY2" fmla="*/ 5124064 h 5143275"/>
              <a:gd name="connsiteX3" fmla="*/ 0 w 180020"/>
              <a:gd name="connsiteY3" fmla="*/ 47500 h 5143275"/>
              <a:gd name="connsiteX4" fmla="*/ 180020 w 180020"/>
              <a:gd name="connsiteY4" fmla="*/ 0 h 51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5143275">
                <a:moveTo>
                  <a:pt x="180020" y="0"/>
                </a:moveTo>
                <a:lnTo>
                  <a:pt x="180020" y="5076564"/>
                </a:lnTo>
                <a:cubicBezTo>
                  <a:pt x="90010" y="5076564"/>
                  <a:pt x="90010" y="5186564"/>
                  <a:pt x="0" y="5124064"/>
                </a:cubicBezTo>
                <a:lnTo>
                  <a:pt x="0" y="47500"/>
                </a:lnTo>
                <a:cubicBezTo>
                  <a:pt x="90010" y="110000"/>
                  <a:pt x="90010" y="0"/>
                  <a:pt x="18002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70" name="Befehlszähler 1"/>
          <p:cNvSpPr txBox="1"/>
          <p:nvPr/>
        </p:nvSpPr>
        <p:spPr>
          <a:xfrm>
            <a:off x="2411760" y="1520788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71" name="Befehlszähler 2"/>
          <p:cNvSpPr txBox="1"/>
          <p:nvPr/>
        </p:nvSpPr>
        <p:spPr>
          <a:xfrm>
            <a:off x="2411760" y="1520788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72" name="Befehlsregister 1836"/>
          <p:cNvSpPr txBox="1"/>
          <p:nvPr/>
        </p:nvSpPr>
        <p:spPr>
          <a:xfrm>
            <a:off x="2411759" y="22408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1836</a:t>
            </a:r>
          </a:p>
        </p:txBody>
      </p:sp>
      <p:sp>
        <p:nvSpPr>
          <p:cNvPr id="173" name="Befehlsregister 7248"/>
          <p:cNvSpPr txBox="1"/>
          <p:nvPr/>
        </p:nvSpPr>
        <p:spPr>
          <a:xfrm>
            <a:off x="2411760" y="22408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7248</a:t>
            </a:r>
          </a:p>
        </p:txBody>
      </p:sp>
      <p:sp>
        <p:nvSpPr>
          <p:cNvPr id="174" name="Akku 50"/>
          <p:cNvSpPr txBox="1"/>
          <p:nvPr/>
        </p:nvSpPr>
        <p:spPr>
          <a:xfrm>
            <a:off x="1691680" y="5193196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175" name="Speicher 50"/>
          <p:cNvSpPr txBox="1"/>
          <p:nvPr/>
        </p:nvSpPr>
        <p:spPr>
          <a:xfrm>
            <a:off x="6012240" y="4869192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176" name="Textfeld 175"/>
          <p:cNvSpPr txBox="1"/>
          <p:nvPr/>
        </p:nvSpPr>
        <p:spPr>
          <a:xfrm>
            <a:off x="7380312" y="1988872"/>
            <a:ext cx="1044116" cy="7200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Programm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77" name="Textfeld 176"/>
          <p:cNvSpPr txBox="1"/>
          <p:nvPr/>
        </p:nvSpPr>
        <p:spPr>
          <a:xfrm>
            <a:off x="7380312" y="3140999"/>
            <a:ext cx="1044116" cy="1727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Daten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78" name="Dekoder lda 201"/>
          <p:cNvSpPr txBox="1"/>
          <p:nvPr/>
        </p:nvSpPr>
        <p:spPr>
          <a:xfrm>
            <a:off x="971600" y="22408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lda 201</a:t>
            </a:r>
          </a:p>
        </p:txBody>
      </p:sp>
      <p:sp>
        <p:nvSpPr>
          <p:cNvPr id="179" name="Dekoder adda #8"/>
          <p:cNvSpPr txBox="1"/>
          <p:nvPr/>
        </p:nvSpPr>
        <p:spPr>
          <a:xfrm>
            <a:off x="971601" y="2240868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adda #8</a:t>
            </a:r>
          </a:p>
        </p:txBody>
      </p:sp>
      <p:sp>
        <p:nvSpPr>
          <p:cNvPr id="180" name="Dekoder sta 1002"/>
          <p:cNvSpPr txBox="1"/>
          <p:nvPr/>
        </p:nvSpPr>
        <p:spPr>
          <a:xfrm>
            <a:off x="971600" y="2240868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sta 1002</a:t>
            </a:r>
          </a:p>
        </p:txBody>
      </p:sp>
      <p:sp>
        <p:nvSpPr>
          <p:cNvPr id="181" name="Textfeld 180"/>
          <p:cNvSpPr txBox="1"/>
          <p:nvPr/>
        </p:nvSpPr>
        <p:spPr>
          <a:xfrm>
            <a:off x="6012160" y="1700840"/>
            <a:ext cx="720081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Inhalt</a:t>
            </a:r>
          </a:p>
        </p:txBody>
      </p:sp>
      <p:sp>
        <p:nvSpPr>
          <p:cNvPr id="182" name="Dekoder zu Adressbus"/>
          <p:cNvSpPr/>
          <p:nvPr/>
        </p:nvSpPr>
        <p:spPr>
          <a:xfrm rot="16200000">
            <a:off x="3095852" y="1412758"/>
            <a:ext cx="288000" cy="30243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A708-BB57-44CF-BA3B-F8423304BEBF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04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6" grpId="1" animBg="1"/>
      <p:bldP spid="21" grpId="0" animBg="1"/>
      <p:bldP spid="21" grpId="1" animBg="1"/>
      <p:bldP spid="36" grpId="0"/>
      <p:bldP spid="157" grpId="0"/>
      <p:bldP spid="157" grpId="1"/>
      <p:bldP spid="322" grpId="0"/>
      <p:bldP spid="322" grpId="1"/>
      <p:bldP spid="358" grpId="0"/>
      <p:bldP spid="359" grpId="0"/>
      <p:bldP spid="361" grpId="0" animBg="1"/>
      <p:bldP spid="361" grpId="1" animBg="1"/>
      <p:bldP spid="361" grpId="2" animBg="1"/>
      <p:bldP spid="361" grpId="3" animBg="1"/>
      <p:bldP spid="361" grpId="4" animBg="1"/>
      <p:bldP spid="361" grpId="5" animBg="1"/>
      <p:bldP spid="324" grpId="0"/>
      <p:bldP spid="324" grpId="1"/>
      <p:bldP spid="99" grpId="0"/>
      <p:bldP spid="107" grpId="0" animBg="1"/>
      <p:bldP spid="107" grpId="1" animBg="1"/>
      <p:bldP spid="134" grpId="0" animBg="1"/>
      <p:bldP spid="134" grpId="1" animBg="1"/>
      <p:bldP spid="134" grpId="2" animBg="1"/>
      <p:bldP spid="134" grpId="3" animBg="1"/>
      <p:bldP spid="134" grpId="4" animBg="1"/>
      <p:bldP spid="134" grpId="5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0" grpId="2" animBg="1"/>
      <p:bldP spid="140" grpId="3" animBg="1"/>
      <p:bldP spid="140" grpId="4" animBg="1"/>
      <p:bldP spid="140" grpId="5" animBg="1"/>
      <p:bldP spid="144" grpId="0" animBg="1"/>
      <p:bldP spid="148" grpId="0" animBg="1"/>
      <p:bldP spid="148" grpId="1" animBg="1"/>
      <p:bldP spid="149" grpId="0" animBg="1"/>
      <p:bldP spid="149" grpId="1" animBg="1"/>
      <p:bldP spid="150" grpId="0" animBg="1"/>
      <p:bldP spid="167" grpId="0" animBg="1"/>
      <p:bldP spid="167" grpId="1" animBg="1"/>
      <p:bldP spid="164" grpId="0" animBg="1"/>
      <p:bldP spid="164" grpId="1" animBg="1"/>
      <p:bldP spid="166" grpId="0" animBg="1"/>
      <p:bldP spid="166" grpId="1" animBg="1"/>
      <p:bldP spid="168" grpId="0" animBg="1"/>
      <p:bldP spid="168" grpId="1" animBg="1"/>
      <p:bldP spid="168" grpId="2" animBg="1"/>
      <p:bldP spid="168" grpId="3" animBg="1"/>
      <p:bldP spid="168" grpId="4" animBg="1"/>
      <p:bldP spid="168" grpId="5" animBg="1"/>
      <p:bldP spid="168" grpId="6" animBg="1"/>
      <p:bldP spid="168" grpId="7" animBg="1"/>
      <p:bldP spid="168" grpId="8" animBg="1"/>
      <p:bldP spid="169" grpId="0" animBg="1"/>
      <p:bldP spid="169" grpId="1" animBg="1"/>
      <p:bldP spid="169" grpId="2" animBg="1"/>
      <p:bldP spid="169" grpId="3" animBg="1"/>
      <p:bldP spid="169" grpId="4" animBg="1"/>
      <p:bldP spid="169" grpId="5" animBg="1"/>
      <p:bldP spid="169" grpId="6" animBg="1"/>
      <p:bldP spid="169" grpId="7" animBg="1"/>
      <p:bldP spid="169" grpId="8" animBg="1"/>
      <p:bldP spid="169" grpId="9" animBg="1"/>
      <p:bldP spid="170" grpId="0"/>
      <p:bldP spid="170" grpId="1"/>
      <p:bldP spid="171" grpId="0"/>
      <p:bldP spid="172" grpId="0"/>
      <p:bldP spid="172" grpId="1"/>
      <p:bldP spid="173" grpId="0"/>
      <p:bldP spid="174" grpId="0"/>
      <p:bldP spid="175" grpId="0"/>
      <p:bldP spid="178" grpId="0"/>
      <p:bldP spid="178" grpId="1"/>
      <p:bldP spid="179" grpId="0"/>
      <p:bldP spid="179" grpId="1"/>
      <p:bldP spid="180" grpId="0"/>
      <p:bldP spid="182" grpId="0" animBg="1"/>
      <p:bldP spid="182" grpId="1" animBg="1"/>
      <p:bldP spid="182" grpId="2" animBg="1"/>
      <p:bldP spid="182" grpId="3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Host, Remote Port, Local Port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971599" y="1988840"/>
            <a:ext cx="2880319" cy="144016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10" name="Textfeld 9"/>
          <p:cNvSpPr txBox="1"/>
          <p:nvPr/>
        </p:nvSpPr>
        <p:spPr>
          <a:xfrm>
            <a:off x="971600" y="1988840"/>
            <a:ext cx="2880322" cy="14401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4000" dirty="0">
                <a:solidFill>
                  <a:schemeClr val="bg1"/>
                </a:solidFill>
              </a:rPr>
              <a:t>Alice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5292079" y="1988840"/>
            <a:ext cx="2880321" cy="144016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12" name="Textfeld 11"/>
          <p:cNvSpPr txBox="1"/>
          <p:nvPr/>
        </p:nvSpPr>
        <p:spPr>
          <a:xfrm>
            <a:off x="5292080" y="1988840"/>
            <a:ext cx="2880320" cy="14494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4000" dirty="0">
                <a:solidFill>
                  <a:schemeClr val="bg1"/>
                </a:solidFill>
              </a:rPr>
              <a:t>Bob</a:t>
            </a:r>
          </a:p>
        </p:txBody>
      </p:sp>
      <p:cxnSp>
        <p:nvCxnSpPr>
          <p:cNvPr id="16" name="Gerade Verbindung mit Pfeil 15"/>
          <p:cNvCxnSpPr>
            <a:stCxn id="10" idx="3"/>
            <a:endCxn id="12" idx="1"/>
          </p:cNvCxnSpPr>
          <p:nvPr/>
        </p:nvCxnSpPr>
        <p:spPr>
          <a:xfrm>
            <a:off x="3851922" y="2708920"/>
            <a:ext cx="1440158" cy="4646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971595" y="3609020"/>
            <a:ext cx="2880323" cy="7189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RemoteHost: 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192.168.178.20</a:t>
            </a:r>
          </a:p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RemotePort: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4242</a:t>
            </a:r>
          </a:p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LocalPort: 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1959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131842" y="2251720"/>
            <a:ext cx="720078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1959</a:t>
            </a:r>
          </a:p>
        </p:txBody>
      </p:sp>
      <p:sp>
        <p:nvSpPr>
          <p:cNvPr id="22" name="Rechteck 21"/>
          <p:cNvSpPr/>
          <p:nvPr/>
        </p:nvSpPr>
        <p:spPr>
          <a:xfrm>
            <a:off x="1349987" y="3068960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192.168.178.33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292076" y="2253808"/>
            <a:ext cx="720078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4242</a:t>
            </a:r>
          </a:p>
        </p:txBody>
      </p:sp>
      <p:sp>
        <p:nvSpPr>
          <p:cNvPr id="25" name="Rechteck 24"/>
          <p:cNvSpPr/>
          <p:nvPr/>
        </p:nvSpPr>
        <p:spPr>
          <a:xfrm>
            <a:off x="5688124" y="305966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192.168.178.20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92080" y="3609020"/>
            <a:ext cx="2880320" cy="7189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RemoteHost: 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192.168.178.33</a:t>
            </a:r>
          </a:p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RemotePort: 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1959</a:t>
            </a:r>
          </a:p>
          <a:p>
            <a:pPr defTabSz="1162050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LocalPort: 	</a:t>
            </a: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4242</a:t>
            </a:r>
          </a:p>
        </p:txBody>
      </p:sp>
    </p:spTree>
    <p:extLst>
      <p:ext uri="{BB962C8B-B14F-4D97-AF65-F5344CB8AC3E}">
        <p14:creationId xmlns:p14="http://schemas.microsoft.com/office/powerpoint/2010/main" val="34236074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Messdatenerfassung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Messdatenverarbeitung und Messdatenauswertung</a:t>
            </a:r>
          </a:p>
        </p:txBody>
      </p:sp>
    </p:spTree>
    <p:extLst>
      <p:ext uri="{BB962C8B-B14F-4D97-AF65-F5344CB8AC3E}">
        <p14:creationId xmlns:p14="http://schemas.microsoft.com/office/powerpoint/2010/main" val="3445428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Phyphox</a:t>
            </a:r>
            <a:r>
              <a:rPr lang="de-DE" dirty="0"/>
              <a:t>-Aufzugexperiment</a:t>
            </a:r>
          </a:p>
        </p:txBody>
      </p:sp>
      <p:sp>
        <p:nvSpPr>
          <p:cNvPr id="5" name="Rechteck 4"/>
          <p:cNvSpPr/>
          <p:nvPr/>
        </p:nvSpPr>
        <p:spPr>
          <a:xfrm>
            <a:off x="360467" y="4411524"/>
            <a:ext cx="8424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druck =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readtable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de-DE" dirty="0">
                <a:solidFill>
                  <a:srgbClr val="AC3BF2"/>
                </a:solidFill>
              </a:rPr>
              <a:t>'</a:t>
            </a:r>
            <a:r>
              <a:rPr lang="de-DE" dirty="0" err="1">
                <a:solidFill>
                  <a:srgbClr val="AC3BF2"/>
                </a:solidFill>
                <a:latin typeface="Courier New" panose="02070309020205020404" pitchFamily="49" charset="0"/>
              </a:rPr>
              <a:t>phyphox</a:t>
            </a:r>
            <a:r>
              <a:rPr lang="de-DE" dirty="0">
                <a:solidFill>
                  <a:srgbClr val="AC3BF2"/>
                </a:solidFill>
                <a:latin typeface="Courier New" panose="02070309020205020404" pitchFamily="49" charset="0"/>
              </a:rPr>
              <a:t> 2018-07-12 19-22-38.xls</a:t>
            </a:r>
            <a:r>
              <a:rPr lang="de-DE" dirty="0">
                <a:solidFill>
                  <a:srgbClr val="AC3BF2"/>
                </a:solidFill>
              </a:rPr>
              <a:t>'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, ...</a:t>
            </a:r>
          </a:p>
          <a:p>
            <a:r>
              <a:rPr lang="de-DE" dirty="0">
                <a:solidFill>
                  <a:srgbClr val="AC3BF2"/>
                </a:solidFill>
              </a:rPr>
              <a:t>'</a:t>
            </a:r>
            <a:r>
              <a:rPr lang="de-DE" dirty="0">
                <a:solidFill>
                  <a:srgbClr val="AC3BF2"/>
                </a:solidFill>
                <a:latin typeface="Courier New" panose="02070309020205020404" pitchFamily="49" charset="0"/>
              </a:rPr>
              <a:t>Sheet</a:t>
            </a:r>
            <a:r>
              <a:rPr lang="de-DE" dirty="0">
                <a:solidFill>
                  <a:srgbClr val="AC3BF2"/>
                </a:solidFill>
              </a:rPr>
              <a:t>'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t =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druck.Time_s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_;</a:t>
            </a:r>
          </a:p>
          <a:p>
            <a:endParaRPr lang="de-D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p =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druck.Pressure_hPa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_;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76773"/>
            <a:ext cx="4477589" cy="205222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311860" y="3429000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https://phyphox.org</a:t>
            </a:r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906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Messfehlerkorrektur</a:t>
            </a:r>
          </a:p>
        </p:txBody>
      </p:sp>
      <p:sp>
        <p:nvSpPr>
          <p:cNvPr id="19" name="Ellipse 18"/>
          <p:cNvSpPr/>
          <p:nvPr/>
        </p:nvSpPr>
        <p:spPr>
          <a:xfrm>
            <a:off x="6430075" y="1988840"/>
            <a:ext cx="208287" cy="2160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22" name="Ellipse 21"/>
          <p:cNvSpPr/>
          <p:nvPr/>
        </p:nvSpPr>
        <p:spPr>
          <a:xfrm>
            <a:off x="2671525" y="2024844"/>
            <a:ext cx="208287" cy="2160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24" name="Rechteck 23"/>
          <p:cNvSpPr/>
          <p:nvPr/>
        </p:nvSpPr>
        <p:spPr>
          <a:xfrm>
            <a:off x="358774" y="55189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t = t(2 : end - 1);</a:t>
            </a:r>
          </a:p>
          <a:p>
            <a:r>
              <a:rPr lang="da-DK" dirty="0">
                <a:solidFill>
                  <a:srgbClr val="000000"/>
                </a:solidFill>
                <a:latin typeface="Courier New" panose="02070309020205020404" pitchFamily="49" charset="0"/>
              </a:rPr>
              <a:t>p = p(2 : end - 1);</a:t>
            </a:r>
          </a:p>
        </p:txBody>
      </p:sp>
    </p:spTree>
    <p:extLst>
      <p:ext uri="{BB962C8B-B14F-4D97-AF65-F5344CB8AC3E}">
        <p14:creationId xmlns:p14="http://schemas.microsoft.com/office/powerpoint/2010/main" val="9182577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Barometrische Höhe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763688" y="525090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288.15 </m:t>
                          </m:r>
                          <m:r>
                            <m:rPr>
                              <m:nor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0.0065 </m:t>
                          </m:r>
                          <m:f>
                            <m:f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den>
                          </m:f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num>
                                    <m:den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1013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25 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1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hPa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5.255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250904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 l="-150667" r="-145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278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Höhenkorrektur</a:t>
            </a:r>
          </a:p>
        </p:txBody>
      </p:sp>
      <p:sp>
        <p:nvSpPr>
          <p:cNvPr id="10" name="Ellipse 9"/>
          <p:cNvSpPr/>
          <p:nvPr/>
        </p:nvSpPr>
        <p:spPr>
          <a:xfrm>
            <a:off x="2483768" y="2960948"/>
            <a:ext cx="208287" cy="2160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8" name="Rechteck 7"/>
          <p:cNvSpPr/>
          <p:nvPr/>
        </p:nvSpPr>
        <p:spPr>
          <a:xfrm>
            <a:off x="359532" y="5805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h = h - h(1);</a:t>
            </a:r>
          </a:p>
        </p:txBody>
      </p:sp>
    </p:spTree>
    <p:extLst>
      <p:ext uri="{BB962C8B-B14F-4D97-AF65-F5344CB8AC3E}">
        <p14:creationId xmlns:p14="http://schemas.microsoft.com/office/powerpoint/2010/main" val="39489215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Geschwindigkeit</a:t>
            </a:r>
          </a:p>
        </p:txBody>
      </p:sp>
      <p:sp>
        <p:nvSpPr>
          <p:cNvPr id="9" name="Rechteck 8"/>
          <p:cNvSpPr/>
          <p:nvPr/>
        </p:nvSpPr>
        <p:spPr>
          <a:xfrm>
            <a:off x="359532" y="5518973"/>
            <a:ext cx="36311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diff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(h) ./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diff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(t);</a:t>
            </a:r>
          </a:p>
          <a:p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plot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(t(1 : end - 1), v)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678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Beschleunigung</a:t>
            </a:r>
          </a:p>
        </p:txBody>
      </p:sp>
      <p:sp>
        <p:nvSpPr>
          <p:cNvPr id="8" name="Rechteck 7"/>
          <p:cNvSpPr/>
          <p:nvPr/>
        </p:nvSpPr>
        <p:spPr>
          <a:xfrm>
            <a:off x="359532" y="55189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tt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de-DE" dirty="0" err="1">
                <a:solidFill>
                  <a:srgbClr val="000000"/>
                </a:solidFill>
                <a:latin typeface="Courier New" panose="02070309020205020404" pitchFamily="49" charset="0"/>
              </a:rPr>
              <a:t>tt</a:t>
            </a:r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(10 : end - 50);</a:t>
            </a:r>
          </a:p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a = a(10 : end - 50);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599517" y="1788303"/>
            <a:ext cx="208287" cy="99262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12" name="Ellipse 11"/>
          <p:cNvSpPr/>
          <p:nvPr/>
        </p:nvSpPr>
        <p:spPr>
          <a:xfrm>
            <a:off x="6408321" y="2093671"/>
            <a:ext cx="208287" cy="99262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8529668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108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Offsetkorrektur</a:t>
            </a:r>
          </a:p>
        </p:txBody>
      </p:sp>
      <p:sp>
        <p:nvSpPr>
          <p:cNvPr id="9" name="Ellipse 8"/>
          <p:cNvSpPr/>
          <p:nvPr/>
        </p:nvSpPr>
        <p:spPr>
          <a:xfrm>
            <a:off x="2571016" y="2348880"/>
            <a:ext cx="208287" cy="2160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 err="1"/>
          </a:p>
        </p:txBody>
      </p:sp>
      <p:sp>
        <p:nvSpPr>
          <p:cNvPr id="10" name="Rechteck 9"/>
          <p:cNvSpPr/>
          <p:nvPr/>
        </p:nvSpPr>
        <p:spPr>
          <a:xfrm>
            <a:off x="359532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a_offset = 0.06;</a:t>
            </a:r>
          </a:p>
          <a:p>
            <a:r>
              <a:rPr lang="de-DE" dirty="0">
                <a:solidFill>
                  <a:srgbClr val="000000"/>
                </a:solidFill>
                <a:latin typeface="Courier New" panose="02070309020205020404" pitchFamily="49" charset="0"/>
              </a:rPr>
              <a:t>a = a - a_offset;</a:t>
            </a:r>
          </a:p>
        </p:txBody>
      </p:sp>
    </p:spTree>
    <p:extLst>
      <p:ext uri="{BB962C8B-B14F-4D97-AF65-F5344CB8AC3E}">
        <p14:creationId xmlns:p14="http://schemas.microsoft.com/office/powerpoint/2010/main" val="10953991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109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Geschwindigkeit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62" y="1534275"/>
            <a:ext cx="5047875" cy="378945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59531" y="5795972"/>
            <a:ext cx="8423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vv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cumsum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(a(1 : end - 1) .* diff 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tt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339130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Matlab, Python, PHP, JavaScript, C, Java, LOLCODE, Brainfuck, </a:t>
            </a:r>
          </a:p>
          <a:p>
            <a:r>
              <a:rPr lang="de-DE" dirty="0"/>
              <a:t>HTML, LaTeX, …</a:t>
            </a:r>
          </a:p>
        </p:txBody>
      </p:sp>
    </p:spTree>
    <p:extLst>
      <p:ext uri="{BB962C8B-B14F-4D97-AF65-F5344CB8AC3E}">
        <p14:creationId xmlns:p14="http://schemas.microsoft.com/office/powerpoint/2010/main" val="2463189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110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von Geschwindigkeiten und Höhen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46" y="1376362"/>
            <a:ext cx="6360323" cy="47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60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Texterkennung, OCR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Kanten erkennen, segmentieren, skalieren, lernen, klassifizieren</a:t>
            </a:r>
          </a:p>
        </p:txBody>
      </p:sp>
    </p:spTree>
    <p:extLst>
      <p:ext uri="{BB962C8B-B14F-4D97-AF65-F5344CB8AC3E}">
        <p14:creationId xmlns:p14="http://schemas.microsoft.com/office/powerpoint/2010/main" val="272794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machine learning work?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What's your biggest strength?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Me</a:t>
            </a:r>
            <a:r>
              <a:rPr lang="en-US" dirty="0"/>
              <a:t>: </a:t>
            </a:r>
            <a:r>
              <a:rPr lang="en-US" i="1" dirty="0"/>
              <a:t>I'm an expert in machine learning.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What's 9 + 10?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Me</a:t>
            </a:r>
            <a:r>
              <a:rPr lang="en-US" dirty="0"/>
              <a:t>: </a:t>
            </a:r>
            <a:r>
              <a:rPr lang="en-US" i="1" dirty="0"/>
              <a:t>It's 3.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Not even close. It's 19.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Me</a:t>
            </a:r>
            <a:r>
              <a:rPr lang="en-US" dirty="0"/>
              <a:t>: </a:t>
            </a:r>
            <a:r>
              <a:rPr lang="en-US" i="1" dirty="0"/>
              <a:t>It's 16.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Wrong. It's still 19.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Me</a:t>
            </a:r>
            <a:r>
              <a:rPr lang="en-US" dirty="0"/>
              <a:t>: </a:t>
            </a:r>
            <a:r>
              <a:rPr lang="en-US" i="1" dirty="0"/>
              <a:t>It's 18.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No, it's 19.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Me</a:t>
            </a:r>
            <a:r>
              <a:rPr lang="en-US" dirty="0"/>
              <a:t>: </a:t>
            </a:r>
            <a:r>
              <a:rPr lang="en-US" i="1" dirty="0"/>
              <a:t>It's 19.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Interviewer</a:t>
            </a:r>
            <a:r>
              <a:rPr lang="en-US" dirty="0"/>
              <a:t>: </a:t>
            </a:r>
            <a:r>
              <a:rPr lang="en-US" i="1" dirty="0"/>
              <a:t>You're hired.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https://i.redd.it/077bsten3fx01.jpg</a:t>
            </a:r>
            <a:endParaRPr lang="de-DE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CCBD-359D-40C4-869E-D887BF70FE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5122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Zahlenerkennung, lernen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3F2E-78DD-4B80-9A0B-6789123D0BA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113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376363"/>
            <a:ext cx="2200661" cy="17251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69" y="1376772"/>
            <a:ext cx="2200661" cy="172517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64" y="1376363"/>
            <a:ext cx="2200661" cy="172517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3" y="3864069"/>
            <a:ext cx="2200659" cy="1725171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0" y="3862858"/>
            <a:ext cx="2200659" cy="172517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01" y="3864069"/>
            <a:ext cx="2176275" cy="17251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266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Original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12565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Grauwert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27694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Weiß-Grenzwert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007604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Schwarz-Grenzwert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125652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Segmentierung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226938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Einzelzeichen</a:t>
            </a:r>
          </a:p>
        </p:txBody>
      </p:sp>
    </p:spTree>
    <p:extLst>
      <p:ext uri="{BB962C8B-B14F-4D97-AF65-F5344CB8AC3E}">
        <p14:creationId xmlns:p14="http://schemas.microsoft.com/office/powerpoint/2010/main" val="16844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Zahlenerkennung, lernen und klassifizieren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6EA4-1AD4-460E-83F4-1280F21D87E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114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0" y="1376363"/>
            <a:ext cx="2164085" cy="17251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7" y="1376772"/>
            <a:ext cx="2164085" cy="172517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53" y="1376363"/>
            <a:ext cx="2164083" cy="172517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3" y="3876672"/>
            <a:ext cx="2200659" cy="169996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95" y="3862858"/>
            <a:ext cx="2033809" cy="17251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266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Trimmung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12565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Skalierung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27694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Mittelwert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007604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Differenz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125652" y="5466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Differenz-Absolut-Summe 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zu allen Mittelwerten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226938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Klassifizierung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56276" y="415299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1     2     3     4     5     6     4     8     9    10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a-DK" sz="1100" dirty="0"/>
              <a:t>     1     2     3     4     5     6     7     8     9    10</a:t>
            </a:r>
            <a:endParaRPr lang="de-DE" sz="1100" dirty="0"/>
          </a:p>
        </p:txBody>
      </p:sp>
      <p:sp>
        <p:nvSpPr>
          <p:cNvPr id="7" name="Ellipse 6"/>
          <p:cNvSpPr/>
          <p:nvPr/>
        </p:nvSpPr>
        <p:spPr>
          <a:xfrm>
            <a:off x="7812360" y="4610826"/>
            <a:ext cx="216024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913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6" grpId="0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Fehleranalyse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E602-B9B9-4794-8FDB-BBFE935B3C2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115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0" y="1376363"/>
            <a:ext cx="2164085" cy="17251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7" y="1376772"/>
            <a:ext cx="2164085" cy="172517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53" y="1376363"/>
            <a:ext cx="2164083" cy="17251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" y="3876672"/>
            <a:ext cx="2183330" cy="169996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95" y="3862858"/>
            <a:ext cx="2033809" cy="17251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266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Mittelwert 4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125652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Kandidat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27694" y="28386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Mittelwert 7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007604" y="53229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Differenz Kandidat zu 4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125652" y="5466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Differenz-Summe zu 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allen Mittelwerten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38" y="3903745"/>
            <a:ext cx="2183330" cy="168657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7240545" y="53432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Differenz Kandidat zu 7</a:t>
            </a:r>
          </a:p>
        </p:txBody>
      </p:sp>
    </p:spTree>
    <p:extLst>
      <p:ext uri="{BB962C8B-B14F-4D97-AF65-F5344CB8AC3E}">
        <p14:creationId xmlns:p14="http://schemas.microsoft.com/office/powerpoint/2010/main" val="4051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7" grpId="0"/>
      <p:bldP spid="38" grpId="0"/>
      <p:bldP spid="2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Logik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Aussagenlogik, Prädikatenlogik, Boolesche Algebra, Boolesche Funktionen, </a:t>
            </a:r>
            <a:r>
              <a:rPr lang="de-DE"/>
              <a:t>Wahrheitstabelle,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5331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Bäume, Listen (verkettet, doppelt verkettet, Ring~), Stapel (LIFO), Warteschlange (FIFO), Graphen, …</a:t>
            </a:r>
          </a:p>
        </p:txBody>
      </p:sp>
    </p:spTree>
    <p:extLst>
      <p:ext uri="{BB962C8B-B14F-4D97-AF65-F5344CB8AC3E}">
        <p14:creationId xmlns:p14="http://schemas.microsoft.com/office/powerpoint/2010/main" val="115931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Programmieren lernen?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03948" y="51211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https://i.redd.it/t2txa35jbxz81.jpg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9116BA-ABEF-411C-A017-3DABD8C01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789" y="1700808"/>
            <a:ext cx="494842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Ist HTML eine Programmiersprache?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03948" y="51211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https://i.redd.it/h7v4jp2voqn31.png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9116BA-ABEF-411C-A017-3DABD8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950"/>
          <a:stretch/>
        </p:blipFill>
        <p:spPr>
          <a:xfrm>
            <a:off x="1870131" y="1700808"/>
            <a:ext cx="5403737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3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Ist HTML eine Programmiersprache?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03948" y="51211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https://i.redd.it/tjbex0a24cu61.jpg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9116BA-ABEF-411C-A017-3DABD8C01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131" y="1934406"/>
            <a:ext cx="5403737" cy="30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95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</a:t>
            </a:r>
            <a:r>
              <a:rPr lang="en-US" dirty="0" err="1"/>
              <a:t>ock</a:t>
            </a:r>
            <a:r>
              <a:rPr lang="en-US" dirty="0"/>
              <a:t>, paper, scissors, lizard, Spock, …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15</a:t>
            </a:fld>
            <a:endParaRPr lang="de-DE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532267"/>
              </p:ext>
            </p:extLst>
          </p:nvPr>
        </p:nvGraphicFramePr>
        <p:xfrm>
          <a:off x="359532" y="1376772"/>
          <a:ext cx="4932548" cy="390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orelDRAW" r:id="rId4" imgW="6478688" imgH="5124973" progId="CorelDraw.Graphic.18">
                  <p:embed/>
                </p:oleObj>
              </mc:Choice>
              <mc:Fallback>
                <p:oleObj name="CorelDRAW" r:id="rId4" imgW="6478688" imgH="5124973" progId="CorelDraw.Graphic.18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532" y="1376772"/>
                        <a:ext cx="4932548" cy="390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erader Verbinder 4"/>
          <p:cNvCxnSpPr/>
          <p:nvPr/>
        </p:nvCxnSpPr>
        <p:spPr>
          <a:xfrm>
            <a:off x="6012160" y="1988840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156176" y="18916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ist besser als</a:t>
            </a:r>
          </a:p>
        </p:txBody>
      </p:sp>
    </p:spTree>
    <p:extLst>
      <p:ext uri="{BB962C8B-B14F-4D97-AF65-F5344CB8AC3E}">
        <p14:creationId xmlns:p14="http://schemas.microsoft.com/office/powerpoint/2010/main" val="160954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frequency in programming subreddits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0" y="1385981"/>
            <a:ext cx="5837014" cy="40592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103948" y="51211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https://www.reddit.com/r/ProgrammerHumor/comments/aaf6b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4479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6" cy="478948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4"/>
            <a:ext cx="4105275" cy="478948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1     1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2     4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3     9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4    16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5    25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6    36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7    49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8    64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9    81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10   100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Rechteck 7"/>
          <p:cNvSpPr/>
          <p:nvPr/>
        </p:nvSpPr>
        <p:spPr>
          <a:xfrm>
            <a:off x="4679950" y="4965522"/>
            <a:ext cx="4102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MATLAB Onramp</a:t>
            </a:r>
          </a:p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https://www.mathworks.com/</a:t>
            </a:r>
          </a:p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training-schedule/</a:t>
            </a:r>
          </a:p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matlab-onramp.html</a:t>
            </a:r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6" cy="478948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105275" cy="478948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Python 3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quadrat(i):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(i*i)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range(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(i, quadrat(i))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79949" y="3897052"/>
            <a:ext cx="4105275" cy="2487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Coding Ground</a:t>
            </a:r>
          </a:p>
          <a:p>
            <a:r>
              <a:rPr lang="de-DE" sz="1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https://www.tutorialspoint.com/codingground.htm</a:t>
            </a:r>
            <a:endParaRPr lang="de-DE" sz="16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sz="1600" dirty="0">
              <a:solidFill>
                <a:schemeClr val="bg2"/>
              </a:solidFill>
              <a:cs typeface="Courier New" panose="02070309020205020404" pitchFamily="49" charset="0"/>
            </a:endParaRPr>
          </a:p>
          <a:p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Try It Online</a:t>
            </a:r>
          </a:p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https://tio.run</a:t>
            </a:r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Repl.it</a:t>
            </a:r>
          </a:p>
          <a:p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https://repl.it</a:t>
            </a:r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16D6-B10C-4405-90D2-BE99F86CE438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82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213224" cy="478948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4"/>
            <a:ext cx="4464050" cy="4789486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&lt;?php</a:t>
            </a:r>
          </a:p>
          <a:p>
            <a:endParaRPr lang="de-DE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PHP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quadrat($i)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($i*$i);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($i =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$i &lt;=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$i++)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echo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$i,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"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quadrat($i),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"\n"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  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?&gt;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AF4E-9D83-49B4-B027-B34FD5460875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10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Wenn man 2023 die modernste KI der Welt bittet, ein Titelbild zu erstellen …</a:t>
            </a:r>
            <a:br>
              <a:rPr lang="de-DE" dirty="0"/>
            </a:br>
            <a:r>
              <a:rPr lang="de-DE" dirty="0"/>
              <a:t>(Computer Rendered Artificial Picture (CRAP))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03948" y="51211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GPT-4: Here's a title page for the "Informatik" presentation by Jörg J. Buchholz, 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reflecting the themes of technology and computer science.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BC2D19-584F-44DD-BCE4-A2D14E6CD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716" y="1332340"/>
            <a:ext cx="3932864" cy="39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105274" cy="478948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&lt;script&gt;</a:t>
            </a:r>
          </a:p>
          <a:p>
            <a:endParaRPr lang="de-DE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JavaScript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quadrat(i)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* i;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i &lt;=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</a:p>
          <a:p>
            <a:r>
              <a:rPr lang="de-DE" dirty="0">
                <a:solidFill>
                  <a:schemeClr val="tx1"/>
                </a:solidFill>
                <a:latin typeface="Courier New"/>
                <a:cs typeface="Courier New"/>
              </a:rPr>
              <a:t>  </a:t>
            </a:r>
            <a:r>
              <a:rPr lang="de-DE" dirty="0">
                <a:latin typeface="Courier New"/>
                <a:cs typeface="Courier New"/>
              </a:rPr>
              <a:t> console.log</a:t>
            </a:r>
            <a:r>
              <a:rPr lang="de-DE" dirty="0">
                <a:solidFill>
                  <a:schemeClr val="tx1"/>
                </a:solidFill>
                <a:latin typeface="Courier New"/>
                <a:cs typeface="Courier New"/>
              </a:rPr>
              <a:t>(i,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 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quadrat(i),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'&lt;br&gt;'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A6D8-ABBA-486C-89BB-769925AAAA8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83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105274" cy="4812899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 */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#include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&lt;stdio.h&gt;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i*i;}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main(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(i=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i&lt;=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i++)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"%d %d\n"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i, quadrat(i));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0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4716-9380-4372-B8B7-7B13ED36C81A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44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105274" cy="4812899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102826" cy="478832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Java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Main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static int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quadrat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i*i;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static void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[] args)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i=1; i&lt;=10; i++) {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System.out.println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(i +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"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quadrat(i));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51AA-2F9E-4F91-8174-DA48870A209E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940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6" cy="478948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105275" cy="478948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 Visual Basic (VB.NET)</a:t>
            </a:r>
          </a:p>
          <a:p>
            <a:endParaRPr lang="de-DE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Module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Quadratzahlen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Dim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= 1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Console</a:t>
            </a:r>
            <a:r>
              <a:rPr lang="it-IT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.WriteLine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"{0} {1}"</a:t>
            </a:r>
            <a:r>
              <a:rPr lang="it-IT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i, quadrat(i))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quadrat(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↩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^ 2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 Module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54C1-0526-4E3F-88EA-3B491E1D544A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17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105274" cy="4812899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disp([i, quadrat(i)])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 = quadrat(i)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= i^2;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464050" cy="478832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BTW LOLCODE</a:t>
            </a:r>
          </a:p>
          <a:p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HAI 1.2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HOW IZ I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quadrat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FOUND YR PRODUKT OF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U SAY SO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HAS A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leerzeichen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ITZ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"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 IN YR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schleife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UPPIN YR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zahl ...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TIL BOTH SAEM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zahl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IZ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quadrat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zahl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MKAY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VISIBLE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zahl leerzeichen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 OUTTA YR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schleife</a:t>
            </a:r>
          </a:p>
          <a:p>
            <a:endParaRPr lang="de-DE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KTHXBYE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637D-C5EB-461C-9B77-212ACA1F2B0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5120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6" y="1376363"/>
            <a:ext cx="4105274" cy="4812899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Matlab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'Hello World!'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102826" cy="478832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Brainfuck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+++++ +++ [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&gt;++++ [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&gt;++ &gt;+++ &gt;+++ &gt;+ &lt;&lt;&lt;&lt;-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]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&gt;+ &gt;+ &gt;- &gt;&gt;+ [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&lt;  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]  &lt;-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&gt;&gt;.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&gt;---.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+++++ ++..+++.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&gt;&gt;. &lt;-. &lt;.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+++.----- -.----- ---.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&gt;&gt;+.</a:t>
            </a: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altLang="de-DE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altLang="de-DE" sz="800" dirty="0">
                <a:solidFill>
                  <a:schemeClr val="tx1"/>
                </a:solidFill>
              </a:rPr>
              <a:t> </a:t>
            </a:r>
            <a:endParaRPr lang="de-DE" altLang="de-DE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Programmiersprachenvergleich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960E-70E6-4737-81F8-D919A6F5E4CB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662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&lt;!DOCTYPE html&gt; 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&lt;html&gt;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&lt;head&gt;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&lt;title&gt;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LaTeX in HTML</a:t>
            </a:r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&lt;/title&gt;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&lt;script 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src=</a:t>
            </a:r>
            <a:r>
              <a:rPr lang="en-US" sz="14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"https://cdn.jsdelivr.net/npm/↩ mathjax@3/es5/tex-mml-chtml.js"</a:t>
            </a:r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&lt;/head&gt;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&lt;body&gt;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\begin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{align}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a^2 - a^2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a^2 - a^2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\\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\cdot 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(a - a)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(a + a)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\cdot 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(a - a)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\\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a + a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\\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\cdot 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2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\cdot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\\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2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\end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{align}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&lt;/body&gt;</a:t>
            </a:r>
          </a:p>
          <a:p>
            <a:r>
              <a:rPr lang="en-US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&lt;/html&gt;</a:t>
            </a:r>
            <a:endParaRPr lang="de-DE" sz="14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LaTeX in HTML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86" y="1376363"/>
            <a:ext cx="2941317" cy="159179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77500" y="3717032"/>
            <a:ext cx="4105275" cy="2421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HTML (JavaScript, CSS, PHP, jQuery, …) lernen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https://www.w3schools.com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https://www.selfhtml.org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MathJax lernen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https://www.mathjax.org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80000" indent="-180000"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de-DE" sz="1600" dirty="0">
              <a:solidFill>
                <a:schemeClr val="bg2"/>
              </a:solidFill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Lyx (LaTeX) lernen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https://www.lyx.org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D950-B409-418D-B3E0-460BA11301FE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0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Linux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Kommandozeile, Terminalfenster</a:t>
            </a:r>
          </a:p>
        </p:txBody>
      </p:sp>
    </p:spTree>
    <p:extLst>
      <p:ext uri="{BB962C8B-B14F-4D97-AF65-F5344CB8AC3E}">
        <p14:creationId xmlns:p14="http://schemas.microsoft.com/office/powerpoint/2010/main" val="348756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Linux, Terminal, Kommandozeile, Einführung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4105275" cy="4789487"/>
          </a:xfrm>
        </p:spPr>
        <p:txBody>
          <a:bodyPr/>
          <a:lstStyle/>
          <a:p>
            <a:r>
              <a:rPr lang="de-DE" dirty="0"/>
              <a:t>Termux: </a:t>
            </a:r>
          </a:p>
          <a:p>
            <a:r>
              <a:rPr lang="de-DE" dirty="0"/>
              <a:t>Android Terminal-Emulator und Linux-Umgebung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https://play.google.com/store/search?q=termux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r>
              <a:rPr lang="de-DE" dirty="0"/>
              <a:t>Linux-Einführung aus ct 2018, Heft 5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https://m-server.fk5.hs-bremen.de/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info/ct.18.05.142-145.pdf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+mn-lt"/>
                <a:cs typeface="Courier New" panose="02070309020205020404" pitchFamily="49" charset="0"/>
              </a:rPr>
              <a:t>Alternativen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https://bellard.org/jslinux/vm.html?cpu=riscv64&amp;url=fedora33-riscv.cfg&amp;mem=256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https://cloud.google.com/shell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>
              <a:latin typeface="Courier New" panose="02070309020205020404" pitchFamily="49" charset="0"/>
              <a:cs typeface="Courier New" panose="02070309020205020404" pitchFamily="49" charset="0"/>
              <a:hlinkClick r:id="rId7"/>
            </a:endParaRPr>
          </a:p>
          <a:p>
            <a:r>
              <a:rPr lang="de-DE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https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://codeanywhere.com</a:t>
            </a:r>
            <a:r>
              <a:rPr lang="en-US" dirty="0"/>
              <a:t> </a:t>
            </a:r>
            <a:endParaRPr lang="de-DE" dirty="0"/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CA6A-0192-4DC4-AA56-EB148538795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304" y="1387689"/>
            <a:ext cx="2847015" cy="46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82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Zahlendarstellung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Größenpräfixe, Bit, Byte, Nibble, Binärzahlen, Oktalzahlen, Hexadezimalzahlen, Negative Zahlen, Addition, Subtraktion, ASCII, Unicode </a:t>
            </a:r>
          </a:p>
        </p:txBody>
      </p:sp>
    </p:spTree>
    <p:extLst>
      <p:ext uri="{BB962C8B-B14F-4D97-AF65-F5344CB8AC3E}">
        <p14:creationId xmlns:p14="http://schemas.microsoft.com/office/powerpoint/2010/main" val="334954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8775" y="583200"/>
            <a:ext cx="8424000" cy="612000"/>
          </a:xfrm>
        </p:spPr>
        <p:txBody>
          <a:bodyPr/>
          <a:lstStyle/>
          <a:p>
            <a:r>
              <a:rPr lang="de-DE" dirty="0"/>
              <a:t>2025 geht‘s dann </a:t>
            </a:r>
            <a:r>
              <a:rPr lang="de-DE"/>
              <a:t>endlich einigermaßen …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AC4B-FE9B-46B6-9998-F814D7486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13574" y="550526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GPT-o3</a:t>
            </a:r>
            <a:endParaRPr lang="de-DE" sz="1000" dirty="0"/>
          </a:p>
        </p:txBody>
      </p:sp>
      <p:pic>
        <p:nvPicPr>
          <p:cNvPr id="4" name="Grafik 3" descr="Ein Bild, das Text, Schrift, Screenshot, Diagramm enthält.">
            <a:extLst>
              <a:ext uri="{FF2B5EF4-FFF2-40B4-BE49-F238E27FC236}">
                <a16:creationId xmlns:a16="http://schemas.microsoft.com/office/drawing/2014/main" id="{37F2699D-2383-D98D-607F-493BA9CA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61" y="1073591"/>
            <a:ext cx="2962427" cy="44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7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Größenpräfixe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30</a:t>
            </a:fld>
            <a:endParaRPr lang="de-DE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806623"/>
              </p:ext>
            </p:extLst>
          </p:nvPr>
        </p:nvGraphicFramePr>
        <p:xfrm>
          <a:off x="359532" y="1376445"/>
          <a:ext cx="3420380" cy="284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10940">
                  <a:extLst>
                    <a:ext uri="{9D8B030D-6E8A-4147-A177-3AD203B41FA5}">
                      <a16:colId xmlns:a16="http://schemas.microsoft.com/office/drawing/2014/main" val="1028723576"/>
                    </a:ext>
                  </a:extLst>
                </a:gridCol>
                <a:gridCol w="870998">
                  <a:extLst>
                    <a:ext uri="{9D8B030D-6E8A-4147-A177-3AD203B41FA5}">
                      <a16:colId xmlns:a16="http://schemas.microsoft.com/office/drawing/2014/main" val="16035899"/>
                    </a:ext>
                  </a:extLst>
                </a:gridCol>
                <a:gridCol w="1738442">
                  <a:extLst>
                    <a:ext uri="{9D8B030D-6E8A-4147-A177-3AD203B41FA5}">
                      <a16:colId xmlns:a16="http://schemas.microsoft.com/office/drawing/2014/main" val="4181379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Symbol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Name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Wert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8688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Yotta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24</a:t>
                      </a:r>
                      <a:endParaRPr lang="de-DE" sz="16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271505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Z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Zetta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52035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Exa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99194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P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Peta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340774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Tera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171025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Giga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897261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Mega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1000000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71742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k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Kilo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1000</a:t>
                      </a:r>
                      <a:endParaRPr lang="de-DE" sz="1600" baseline="300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496869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49016"/>
              </p:ext>
            </p:extLst>
          </p:nvPr>
        </p:nvGraphicFramePr>
        <p:xfrm>
          <a:off x="4680012" y="1376772"/>
          <a:ext cx="4104456" cy="284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10940">
                  <a:extLst>
                    <a:ext uri="{9D8B030D-6E8A-4147-A177-3AD203B41FA5}">
                      <a16:colId xmlns:a16="http://schemas.microsoft.com/office/drawing/2014/main" val="1028723576"/>
                    </a:ext>
                  </a:extLst>
                </a:gridCol>
                <a:gridCol w="870998">
                  <a:extLst>
                    <a:ext uri="{9D8B030D-6E8A-4147-A177-3AD203B41FA5}">
                      <a16:colId xmlns:a16="http://schemas.microsoft.com/office/drawing/2014/main" val="16035899"/>
                    </a:ext>
                  </a:extLst>
                </a:gridCol>
                <a:gridCol w="2422518">
                  <a:extLst>
                    <a:ext uri="{9D8B030D-6E8A-4147-A177-3AD203B41FA5}">
                      <a16:colId xmlns:a16="http://schemas.microsoft.com/office/drawing/2014/main" val="4181379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Symbol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Name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Wert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8688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Yi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Yobi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1,209·10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24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271505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Zi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Zebi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1,181·10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21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52035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Ei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Exbi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1,153·10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18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99194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Pi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Pebi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1,126·10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15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340774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Ti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Tebi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1,100·10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171025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Gi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Gibi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1,074·10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  <a:endParaRPr lang="de-DE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897261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+mj-lt"/>
                          <a:cs typeface="Courier New" panose="02070309020205020404" pitchFamily="49" charset="0"/>
                        </a:rPr>
                        <a:t>Mi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Mebi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~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1,049·10</a:t>
                      </a:r>
                      <a:r>
                        <a:rPr lang="de-DE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  <a:endParaRPr lang="de-DE" sz="1600" baseline="300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71742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Ki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latin typeface="+mj-lt"/>
                          <a:cs typeface="Courier New" panose="02070309020205020404" pitchFamily="49" charset="0"/>
                        </a:rPr>
                        <a:t>Kibi</a:t>
                      </a:r>
                      <a:endParaRPr lang="de-DE" sz="1600" dirty="0"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1,024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·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de-DE" sz="1600" baseline="300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49686902"/>
                  </a:ext>
                </a:extLst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4679950" y="474684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 </a:t>
            </a:r>
            <a:r>
              <a:rPr lang="de-DE" sz="1600" dirty="0" err="1"/>
              <a:t>Kibibyte</a:t>
            </a:r>
            <a:r>
              <a:rPr lang="de-DE" sz="1600" dirty="0"/>
              <a:t>: 1 </a:t>
            </a:r>
            <a:r>
              <a:rPr lang="de-DE" sz="1600" dirty="0" err="1"/>
              <a:t>KiB</a:t>
            </a:r>
            <a:r>
              <a:rPr lang="de-DE" sz="1600" dirty="0"/>
              <a:t> = 1024 Byte = 8 192 Bit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Drei </a:t>
            </a:r>
            <a:r>
              <a:rPr lang="de-DE" sz="1600" dirty="0" err="1"/>
              <a:t>Mebibit</a:t>
            </a:r>
            <a:r>
              <a:rPr lang="de-DE" sz="1600" dirty="0"/>
              <a:t>: 3 </a:t>
            </a:r>
            <a:r>
              <a:rPr lang="de-DE" sz="1600" dirty="0" err="1"/>
              <a:t>Mib</a:t>
            </a:r>
            <a:r>
              <a:rPr lang="de-DE" sz="1600" dirty="0"/>
              <a:t> = 3 </a:t>
            </a:r>
            <a:r>
              <a:rPr lang="de-DE" sz="1600" dirty="0">
                <a:latin typeface="+mj-lt"/>
                <a:cs typeface="Courier New" panose="02070309020205020404" pitchFamily="49" charset="0"/>
              </a:rPr>
              <a:t>· </a:t>
            </a:r>
            <a:r>
              <a:rPr lang="de-DE" sz="1600" dirty="0"/>
              <a:t>1 048 576 Bit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                                    = 3 145 728 Bit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359532" y="474684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 Kilobyte: 1 kB = 1 000 Byte = 8 000 Bit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Drei Megabit: 3 </a:t>
            </a:r>
            <a:r>
              <a:rPr lang="de-DE" sz="1600" dirty="0" err="1"/>
              <a:t>Mb</a:t>
            </a:r>
            <a:r>
              <a:rPr lang="de-DE" sz="1600" dirty="0"/>
              <a:t> = 3 </a:t>
            </a:r>
            <a:r>
              <a:rPr lang="de-DE" sz="1600" dirty="0">
                <a:latin typeface="+mj-lt"/>
                <a:cs typeface="Courier New" panose="02070309020205020404" pitchFamily="49" charset="0"/>
              </a:rPr>
              <a:t>· </a:t>
            </a:r>
            <a:r>
              <a:rPr lang="de-DE" sz="1600" dirty="0"/>
              <a:t>1 000 000 Bit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                                    = 3 000 000 Bit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8376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Binary Humor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58774" y="1376363"/>
            <a:ext cx="8424001" cy="47894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en-US" dirty="0"/>
              <a:t>There are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en-US" dirty="0"/>
              <a:t> types of people in the world: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en-US" dirty="0"/>
              <a:t>Those who understand binary, and those who don't.</a:t>
            </a: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Q</a:t>
            </a:r>
            <a:r>
              <a:rPr lang="de-DE" dirty="0"/>
              <a:t>: </a:t>
            </a:r>
            <a:r>
              <a:rPr lang="de-DE" i="1" dirty="0" err="1"/>
              <a:t>How</a:t>
            </a:r>
            <a:r>
              <a:rPr lang="de-DE" i="1" dirty="0"/>
              <a:t> do </a:t>
            </a:r>
            <a:r>
              <a:rPr lang="de-DE" i="1" dirty="0" err="1"/>
              <a:t>you</a:t>
            </a:r>
            <a:r>
              <a:rPr lang="de-DE" i="1" dirty="0"/>
              <a:t> </a:t>
            </a:r>
            <a:r>
              <a:rPr lang="de-DE" i="1" dirty="0" err="1"/>
              <a:t>call</a:t>
            </a:r>
            <a:r>
              <a:rPr lang="de-DE" i="1" dirty="0"/>
              <a:t> a </a:t>
            </a:r>
            <a:r>
              <a:rPr lang="de-DE" i="1" dirty="0" err="1"/>
              <a:t>group</a:t>
            </a:r>
            <a:r>
              <a:rPr lang="de-DE" i="1" dirty="0"/>
              <a:t> of </a:t>
            </a:r>
            <a:r>
              <a:rPr lang="de-DE" i="1" dirty="0" err="1"/>
              <a:t>eight</a:t>
            </a:r>
            <a:r>
              <a:rPr lang="de-DE" i="1" dirty="0"/>
              <a:t> </a:t>
            </a:r>
            <a:r>
              <a:rPr lang="de-DE" i="1" dirty="0" err="1"/>
              <a:t>hobbits</a:t>
            </a:r>
            <a:r>
              <a:rPr lang="de-DE" i="1" dirty="0"/>
              <a:t>?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A</a:t>
            </a:r>
            <a:r>
              <a:rPr lang="de-DE" dirty="0"/>
              <a:t>: </a:t>
            </a:r>
            <a:r>
              <a:rPr lang="de-DE" i="1" dirty="0"/>
              <a:t>A </a:t>
            </a:r>
            <a:r>
              <a:rPr lang="de-DE" i="1" dirty="0" err="1"/>
              <a:t>hobbyte</a:t>
            </a:r>
            <a:r>
              <a:rPr lang="de-DE" i="1" dirty="0"/>
              <a:t>.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Q</a:t>
            </a:r>
            <a:r>
              <a:rPr lang="de-DE" dirty="0"/>
              <a:t>: </a:t>
            </a:r>
            <a:r>
              <a:rPr lang="de-DE" i="1" dirty="0" err="1"/>
              <a:t>When</a:t>
            </a:r>
            <a:r>
              <a:rPr lang="de-DE" i="1" dirty="0"/>
              <a:t> Brexit </a:t>
            </a:r>
            <a:r>
              <a:rPr lang="de-DE" i="1" dirty="0" err="1"/>
              <a:t>happened</a:t>
            </a:r>
            <a:r>
              <a:rPr lang="de-DE" i="1" dirty="0"/>
              <a:t>, </a:t>
            </a:r>
            <a:r>
              <a:rPr lang="de-DE" i="1" dirty="0" err="1"/>
              <a:t>how</a:t>
            </a:r>
            <a:r>
              <a:rPr lang="de-DE" i="1" dirty="0"/>
              <a:t> </a:t>
            </a:r>
            <a:r>
              <a:rPr lang="de-DE" i="1" dirty="0" err="1"/>
              <a:t>much</a:t>
            </a:r>
            <a:r>
              <a:rPr lang="de-DE" i="1" dirty="0"/>
              <a:t> </a:t>
            </a:r>
            <a:r>
              <a:rPr lang="de-DE" i="1" dirty="0" err="1"/>
              <a:t>space</a:t>
            </a:r>
            <a:r>
              <a:rPr lang="de-DE" i="1" dirty="0"/>
              <a:t> </a:t>
            </a:r>
            <a:r>
              <a:rPr lang="de-DE" i="1" dirty="0" err="1"/>
              <a:t>did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EU lose?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A</a:t>
            </a:r>
            <a:r>
              <a:rPr lang="de-DE" dirty="0"/>
              <a:t>: </a:t>
            </a:r>
            <a:r>
              <a:rPr lang="de-DE" i="1" dirty="0" err="1"/>
              <a:t>Exactely</a:t>
            </a:r>
            <a:r>
              <a:rPr lang="de-DE" i="1" dirty="0"/>
              <a:t> 1 GB.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Q</a:t>
            </a:r>
            <a:r>
              <a:rPr lang="de-DE" dirty="0"/>
              <a:t>: </a:t>
            </a:r>
            <a:r>
              <a:rPr lang="de-DE" i="1" dirty="0" err="1"/>
              <a:t>Have</a:t>
            </a:r>
            <a:r>
              <a:rPr lang="de-DE" i="1" dirty="0"/>
              <a:t> </a:t>
            </a:r>
            <a:r>
              <a:rPr lang="de-DE" i="1" dirty="0" err="1"/>
              <a:t>you</a:t>
            </a:r>
            <a:r>
              <a:rPr lang="de-DE" i="1" dirty="0"/>
              <a:t> </a:t>
            </a:r>
            <a:r>
              <a:rPr lang="de-DE" i="1" dirty="0" err="1"/>
              <a:t>heard</a:t>
            </a:r>
            <a:r>
              <a:rPr lang="de-DE" i="1" dirty="0"/>
              <a:t> of </a:t>
            </a:r>
            <a:r>
              <a:rPr lang="de-DE" i="1" dirty="0" err="1"/>
              <a:t>the</a:t>
            </a:r>
            <a:r>
              <a:rPr lang="de-DE" i="1" dirty="0"/>
              <a:t> band "1023 </a:t>
            </a:r>
            <a:r>
              <a:rPr lang="de-DE" i="1" dirty="0" err="1"/>
              <a:t>MiB</a:t>
            </a:r>
            <a:r>
              <a:rPr lang="de-DE" i="1" dirty="0"/>
              <a:t>"?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b="1" dirty="0"/>
              <a:t>A</a:t>
            </a:r>
            <a:r>
              <a:rPr lang="de-DE" dirty="0"/>
              <a:t>: </a:t>
            </a:r>
            <a:r>
              <a:rPr lang="de-DE" i="1" dirty="0"/>
              <a:t>No, </a:t>
            </a:r>
            <a:r>
              <a:rPr lang="de-DE" i="1" dirty="0" err="1"/>
              <a:t>they</a:t>
            </a:r>
            <a:r>
              <a:rPr lang="de-DE" i="1" dirty="0"/>
              <a:t> </a:t>
            </a:r>
            <a:r>
              <a:rPr lang="de-DE" i="1" dirty="0" err="1"/>
              <a:t>haven't</a:t>
            </a:r>
            <a:r>
              <a:rPr lang="de-DE" i="1" dirty="0"/>
              <a:t> </a:t>
            </a:r>
            <a:r>
              <a:rPr lang="de-DE" i="1" dirty="0" err="1"/>
              <a:t>had</a:t>
            </a:r>
            <a:r>
              <a:rPr lang="de-DE" i="1" dirty="0"/>
              <a:t> </a:t>
            </a:r>
            <a:r>
              <a:rPr lang="de-DE" i="1" dirty="0" err="1"/>
              <a:t>any</a:t>
            </a:r>
            <a:r>
              <a:rPr lang="de-DE" i="1" dirty="0"/>
              <a:t> </a:t>
            </a:r>
            <a:r>
              <a:rPr lang="de-DE" i="1" dirty="0" err="1"/>
              <a:t>gigs</a:t>
            </a:r>
            <a:r>
              <a:rPr lang="de-DE" i="1" dirty="0"/>
              <a:t> </a:t>
            </a:r>
            <a:r>
              <a:rPr lang="de-DE" i="1" dirty="0" err="1"/>
              <a:t>yet</a:t>
            </a:r>
            <a:r>
              <a:rPr lang="de-DE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870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Binary Humor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BFD93E-47CE-4740-BB8B-418291C2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75" y="1252537"/>
            <a:ext cx="6096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5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erader Verbinder 125"/>
          <p:cNvCxnSpPr>
            <a:stCxn id="115" idx="2"/>
            <a:endCxn id="120" idx="2"/>
          </p:cNvCxnSpPr>
          <p:nvPr/>
        </p:nvCxnSpPr>
        <p:spPr>
          <a:xfrm>
            <a:off x="8892480" y="4077070"/>
            <a:ext cx="0" cy="53702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Binärzahlen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3154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97160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51166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05172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9178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13184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7190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21196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716016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29208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83214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37220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91226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45232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9238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532440" y="209687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3154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32768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97160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16384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151166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8192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205172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4096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259178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2048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313184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1024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367190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512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21196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256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475202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29208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64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583214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32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637220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691226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745232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799238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8532440" y="1772816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43154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97160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14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151166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</a:t>
            </a:r>
          </a:p>
        </p:txBody>
      </p:sp>
      <p:sp>
        <p:nvSpPr>
          <p:cNvPr id="96" name="Textfeld 95"/>
          <p:cNvSpPr txBox="1"/>
          <p:nvPr/>
        </p:nvSpPr>
        <p:spPr>
          <a:xfrm>
            <a:off x="205172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</a:p>
        </p:txBody>
      </p:sp>
      <p:sp>
        <p:nvSpPr>
          <p:cNvPr id="97" name="Textfeld 96"/>
          <p:cNvSpPr txBox="1"/>
          <p:nvPr/>
        </p:nvSpPr>
        <p:spPr>
          <a:xfrm>
            <a:off x="259178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</a:p>
        </p:txBody>
      </p:sp>
      <p:sp>
        <p:nvSpPr>
          <p:cNvPr id="98" name="Textfeld 97"/>
          <p:cNvSpPr txBox="1"/>
          <p:nvPr/>
        </p:nvSpPr>
        <p:spPr>
          <a:xfrm>
            <a:off x="313184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</a:p>
        </p:txBody>
      </p:sp>
      <p:sp>
        <p:nvSpPr>
          <p:cNvPr id="99" name="Textfeld 98"/>
          <p:cNvSpPr txBox="1"/>
          <p:nvPr/>
        </p:nvSpPr>
        <p:spPr>
          <a:xfrm>
            <a:off x="367190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421196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475202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</p:txBody>
      </p:sp>
      <p:sp>
        <p:nvSpPr>
          <p:cNvPr id="102" name="Textfeld 101"/>
          <p:cNvSpPr txBox="1"/>
          <p:nvPr/>
        </p:nvSpPr>
        <p:spPr>
          <a:xfrm>
            <a:off x="529208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</p:txBody>
      </p:sp>
      <p:sp>
        <p:nvSpPr>
          <p:cNvPr id="103" name="Textfeld 102"/>
          <p:cNvSpPr txBox="1"/>
          <p:nvPr/>
        </p:nvSpPr>
        <p:spPr>
          <a:xfrm>
            <a:off x="583214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637220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691226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</p:txBody>
      </p:sp>
      <p:sp>
        <p:nvSpPr>
          <p:cNvPr id="106" name="Textfeld 105"/>
          <p:cNvSpPr txBox="1"/>
          <p:nvPr/>
        </p:nvSpPr>
        <p:spPr>
          <a:xfrm>
            <a:off x="745232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799238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108" name="Textfeld 107"/>
          <p:cNvSpPr txBox="1"/>
          <p:nvPr/>
        </p:nvSpPr>
        <p:spPr>
          <a:xfrm>
            <a:off x="8532440" y="1556792"/>
            <a:ext cx="18002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200" baseline="30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8266123" y="2636932"/>
            <a:ext cx="72008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Bit</a:t>
            </a:r>
          </a:p>
        </p:txBody>
      </p:sp>
      <p:sp>
        <p:nvSpPr>
          <p:cNvPr id="114" name="Textfeld 113"/>
          <p:cNvSpPr txBox="1"/>
          <p:nvPr/>
        </p:nvSpPr>
        <p:spPr>
          <a:xfrm>
            <a:off x="7723400" y="3212996"/>
            <a:ext cx="72008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Tribble</a:t>
            </a:r>
          </a:p>
        </p:txBody>
      </p:sp>
      <p:sp>
        <p:nvSpPr>
          <p:cNvPr id="116" name="Textfeld 115"/>
          <p:cNvSpPr txBox="1"/>
          <p:nvPr/>
        </p:nvSpPr>
        <p:spPr>
          <a:xfrm>
            <a:off x="6372200" y="4329120"/>
            <a:ext cx="72008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Byte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7452320" y="3753056"/>
            <a:ext cx="72008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Nibble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4211960" y="4869180"/>
            <a:ext cx="72008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</a:rPr>
              <a:t>Word</a:t>
            </a:r>
          </a:p>
        </p:txBody>
      </p:sp>
      <p:cxnSp>
        <p:nvCxnSpPr>
          <p:cNvPr id="122" name="Gerader Verbinder 121"/>
          <p:cNvCxnSpPr>
            <a:endCxn id="115" idx="0"/>
          </p:cNvCxnSpPr>
          <p:nvPr/>
        </p:nvCxnSpPr>
        <p:spPr>
          <a:xfrm>
            <a:off x="4571305" y="1988022"/>
            <a:ext cx="0" cy="2089048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Gerader Verbinder 126"/>
          <p:cNvCxnSpPr>
            <a:endCxn id="118" idx="0"/>
          </p:cNvCxnSpPr>
          <p:nvPr/>
        </p:nvCxnSpPr>
        <p:spPr>
          <a:xfrm>
            <a:off x="6731546" y="1988022"/>
            <a:ext cx="349" cy="1512983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9" name="Gerader Verbinder 128"/>
          <p:cNvCxnSpPr>
            <a:endCxn id="117" idx="0"/>
          </p:cNvCxnSpPr>
          <p:nvPr/>
        </p:nvCxnSpPr>
        <p:spPr>
          <a:xfrm>
            <a:off x="8351839" y="1988022"/>
            <a:ext cx="0" cy="396861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3" name="Gerader Verbinder 132"/>
          <p:cNvCxnSpPr>
            <a:endCxn id="120" idx="0"/>
          </p:cNvCxnSpPr>
          <p:nvPr/>
        </p:nvCxnSpPr>
        <p:spPr>
          <a:xfrm>
            <a:off x="250825" y="1988022"/>
            <a:ext cx="694" cy="2626069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4" name="Gerader Verbinder 133"/>
          <p:cNvCxnSpPr/>
          <p:nvPr/>
        </p:nvCxnSpPr>
        <p:spPr>
          <a:xfrm>
            <a:off x="7272300" y="1988022"/>
            <a:ext cx="0" cy="972924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 flipV="1">
            <a:off x="250825" y="1988022"/>
            <a:ext cx="4321175" cy="818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7" name="Gerader Verbinder 76"/>
          <p:cNvCxnSpPr>
            <a:endCxn id="117" idx="2"/>
          </p:cNvCxnSpPr>
          <p:nvPr/>
        </p:nvCxnSpPr>
        <p:spPr>
          <a:xfrm>
            <a:off x="8889732" y="1988022"/>
            <a:ext cx="2748" cy="396861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8" name="Gerader Verbinder 77"/>
          <p:cNvCxnSpPr>
            <a:stCxn id="117" idx="2"/>
            <a:endCxn id="109" idx="2"/>
          </p:cNvCxnSpPr>
          <p:nvPr/>
        </p:nvCxnSpPr>
        <p:spPr>
          <a:xfrm>
            <a:off x="8892480" y="2384883"/>
            <a:ext cx="2" cy="576063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9" name="Gerader Verbinder 78"/>
          <p:cNvCxnSpPr>
            <a:stCxn id="109" idx="2"/>
            <a:endCxn id="118" idx="2"/>
          </p:cNvCxnSpPr>
          <p:nvPr/>
        </p:nvCxnSpPr>
        <p:spPr>
          <a:xfrm flipH="1">
            <a:off x="8892480" y="2960946"/>
            <a:ext cx="2" cy="540059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0" name="Gerader Verbinder 79"/>
          <p:cNvCxnSpPr>
            <a:stCxn id="118" idx="2"/>
            <a:endCxn id="115" idx="2"/>
          </p:cNvCxnSpPr>
          <p:nvPr/>
        </p:nvCxnSpPr>
        <p:spPr>
          <a:xfrm>
            <a:off x="8892480" y="3501005"/>
            <a:ext cx="0" cy="576065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H="1">
            <a:off x="8351840" y="1988022"/>
            <a:ext cx="537892" cy="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 flipH="1">
            <a:off x="7272301" y="1988022"/>
            <a:ext cx="1079538" cy="818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 flipH="1">
            <a:off x="6731546" y="1988022"/>
            <a:ext cx="540754" cy="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 flipH="1">
            <a:off x="4572000" y="1988022"/>
            <a:ext cx="2159546" cy="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9" name="Geschweifte Klammer links 108"/>
          <p:cNvSpPr/>
          <p:nvPr/>
        </p:nvSpPr>
        <p:spPr>
          <a:xfrm rot="16200000">
            <a:off x="7992382" y="2240866"/>
            <a:ext cx="180019" cy="1620180"/>
          </a:xfrm>
          <a:prstGeom prst="leftBrace">
            <a:avLst>
              <a:gd name="adj1" fmla="val 86421"/>
              <a:gd name="adj2" fmla="val 50000"/>
            </a:avLst>
          </a:prstGeom>
          <a:noFill/>
          <a:ln w="12700">
            <a:solidFill>
              <a:schemeClr val="bg2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15" name="Geschweifte Klammer links 114"/>
          <p:cNvSpPr/>
          <p:nvPr/>
        </p:nvSpPr>
        <p:spPr>
          <a:xfrm rot="16200000">
            <a:off x="6641883" y="2006492"/>
            <a:ext cx="180019" cy="4321175"/>
          </a:xfrm>
          <a:prstGeom prst="leftBrace">
            <a:avLst>
              <a:gd name="adj1" fmla="val 86421"/>
              <a:gd name="adj2" fmla="val 50000"/>
            </a:avLst>
          </a:prstGeom>
          <a:noFill/>
          <a:ln w="12700">
            <a:solidFill>
              <a:schemeClr val="bg2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17" name="Geschweifte Klammer links 116"/>
          <p:cNvSpPr/>
          <p:nvPr/>
        </p:nvSpPr>
        <p:spPr>
          <a:xfrm rot="16200000">
            <a:off x="8532150" y="2204572"/>
            <a:ext cx="180019" cy="540641"/>
          </a:xfrm>
          <a:prstGeom prst="leftBrace">
            <a:avLst>
              <a:gd name="adj1" fmla="val 86421"/>
              <a:gd name="adj2" fmla="val 50000"/>
            </a:avLst>
          </a:prstGeom>
          <a:noFill/>
          <a:ln w="12700">
            <a:solidFill>
              <a:schemeClr val="bg2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18" name="Geschweifte Klammer links 117"/>
          <p:cNvSpPr/>
          <p:nvPr/>
        </p:nvSpPr>
        <p:spPr>
          <a:xfrm rot="16200000">
            <a:off x="7722178" y="2510722"/>
            <a:ext cx="180019" cy="2160585"/>
          </a:xfrm>
          <a:prstGeom prst="leftBrace">
            <a:avLst>
              <a:gd name="adj1" fmla="val 86421"/>
              <a:gd name="adj2" fmla="val 50000"/>
            </a:avLst>
          </a:prstGeom>
          <a:noFill/>
          <a:ln w="12700">
            <a:solidFill>
              <a:schemeClr val="bg2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20" name="Geschweifte Klammer links 119"/>
          <p:cNvSpPr/>
          <p:nvPr/>
        </p:nvSpPr>
        <p:spPr>
          <a:xfrm rot="16200000">
            <a:off x="4481990" y="383620"/>
            <a:ext cx="180019" cy="8640960"/>
          </a:xfrm>
          <a:prstGeom prst="leftBrace">
            <a:avLst>
              <a:gd name="adj1" fmla="val 86421"/>
              <a:gd name="adj2" fmla="val 49917"/>
            </a:avLst>
          </a:prstGeom>
          <a:noFill/>
          <a:ln w="12700">
            <a:solidFill>
              <a:schemeClr val="bg2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D2B1-7E8C-4884-AA8B-665A572B1AC8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7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10" grpId="0"/>
      <p:bldP spid="114" grpId="0"/>
      <p:bldP spid="116" grpId="0"/>
      <p:bldP spid="119" grpId="0"/>
      <p:bldP spid="121" grpId="0"/>
      <p:bldP spid="109" grpId="0" animBg="1"/>
      <p:bldP spid="115" grpId="0" animBg="1"/>
      <p:bldP spid="117" grpId="0" animBg="1"/>
      <p:bldP spid="118" grpId="0" animBg="1"/>
      <p:bldP spid="1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Dezimalsystem, Dualsystem (Binärsystem), Hexadezimalsystem, Oktalsystem 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4786447" y="1376449"/>
            <a:ext cx="3998021" cy="478940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1 0 1 0 1 1 0 1</a:t>
            </a:r>
            <a:r>
              <a:rPr lang="de-DE" sz="1600" baseline="-25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sz="1600" baseline="-25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1 *   1 +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0   *   2 +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1     *   4 +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1       *   8 +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         *  16 +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1           *  32 +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            *  64 +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          * 128 =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173</a:t>
            </a:r>
            <a:endParaRPr lang="de-DE" sz="1600" baseline="-250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baseline="-250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baseline="-25000" dirty="0">
              <a:solidFill>
                <a:schemeClr val="bg2"/>
              </a:solidFill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1 0 1 0 1 1 0 1 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       D  = AD</a:t>
            </a:r>
            <a:r>
              <a:rPr lang="de-DE" sz="1600" baseline="-25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1 0 1 0 1 1 0 1 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2     5     5  = 255</a:t>
            </a:r>
            <a:r>
              <a:rPr lang="de-DE" sz="1600" baseline="-250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51" name="Tabelle 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335477"/>
              </p:ext>
            </p:extLst>
          </p:nvPr>
        </p:nvGraphicFramePr>
        <p:xfrm>
          <a:off x="611560" y="1376445"/>
          <a:ext cx="3672408" cy="463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90675">
                  <a:extLst>
                    <a:ext uri="{9D8B030D-6E8A-4147-A177-3AD203B41FA5}">
                      <a16:colId xmlns:a16="http://schemas.microsoft.com/office/drawing/2014/main" val="1028723576"/>
                    </a:ext>
                  </a:extLst>
                </a:gridCol>
                <a:gridCol w="801513">
                  <a:extLst>
                    <a:ext uri="{9D8B030D-6E8A-4147-A177-3AD203B41FA5}">
                      <a16:colId xmlns:a16="http://schemas.microsoft.com/office/drawing/2014/main" val="1603589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181379250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223308118"/>
                    </a:ext>
                  </a:extLst>
                </a:gridCol>
              </a:tblGrid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Dezimal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Dual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Hexadezimal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Oktal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78688590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71505785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52035257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9194328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340774440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171025273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97261252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671742145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749686902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33580999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680309264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16475360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50534710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84587884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1101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67927539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47646856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71724888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55767776"/>
                  </a:ext>
                </a:extLst>
              </a:tr>
              <a:tr h="236613"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10001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894241174"/>
                  </a:ext>
                </a:extLst>
              </a:tr>
            </a:tbl>
          </a:graphicData>
        </a:graphic>
      </p:graphicFrame>
      <p:sp>
        <p:nvSpPr>
          <p:cNvPr id="153" name="Flussdiagramm: Prozess 152"/>
          <p:cNvSpPr/>
          <p:nvPr/>
        </p:nvSpPr>
        <p:spPr>
          <a:xfrm>
            <a:off x="4679255" y="5481551"/>
            <a:ext cx="540817" cy="270978"/>
          </a:xfrm>
          <a:prstGeom prst="flowChartProcess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7" name="Flussdiagramm: Prozess 156"/>
          <p:cNvSpPr/>
          <p:nvPr/>
        </p:nvSpPr>
        <p:spPr>
          <a:xfrm>
            <a:off x="5220073" y="5481328"/>
            <a:ext cx="720080" cy="270978"/>
          </a:xfrm>
          <a:prstGeom prst="flowChartProcess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8" name="Flussdiagramm: Prozess 157"/>
          <p:cNvSpPr/>
          <p:nvPr/>
        </p:nvSpPr>
        <p:spPr>
          <a:xfrm>
            <a:off x="5940153" y="5481105"/>
            <a:ext cx="792087" cy="270978"/>
          </a:xfrm>
          <a:prstGeom prst="flowChartProcess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9" name="Flussdiagramm: Prozess 158"/>
          <p:cNvSpPr/>
          <p:nvPr/>
        </p:nvSpPr>
        <p:spPr>
          <a:xfrm>
            <a:off x="4679255" y="4653236"/>
            <a:ext cx="1044873" cy="287932"/>
          </a:xfrm>
          <a:prstGeom prst="flowChartProcess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60" name="Flussdiagramm: Prozess 159"/>
          <p:cNvSpPr/>
          <p:nvPr/>
        </p:nvSpPr>
        <p:spPr>
          <a:xfrm>
            <a:off x="5724127" y="4653236"/>
            <a:ext cx="1008113" cy="287932"/>
          </a:xfrm>
          <a:prstGeom prst="flowChartProcess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34</a:t>
            </a:fld>
            <a:endParaRPr lang="de-DE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3853037-CB08-41C6-8E87-192FFB451FFE}"/>
              </a:ext>
            </a:extLst>
          </p:cNvPr>
          <p:cNvCxnSpPr>
            <a:cxnSpLocks/>
          </p:cNvCxnSpPr>
          <p:nvPr/>
        </p:nvCxnSpPr>
        <p:spPr>
          <a:xfrm>
            <a:off x="6309716" y="1628800"/>
            <a:ext cx="0" cy="54006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8E877E6-AD1A-4D9A-959A-9FC44D3DF7D5}"/>
              </a:ext>
            </a:extLst>
          </p:cNvPr>
          <p:cNvCxnSpPr>
            <a:cxnSpLocks/>
          </p:cNvCxnSpPr>
          <p:nvPr/>
        </p:nvCxnSpPr>
        <p:spPr>
          <a:xfrm>
            <a:off x="6062450" y="1628800"/>
            <a:ext cx="0" cy="79208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5C05CE8-4E60-425C-9031-3F5EE42654DD}"/>
              </a:ext>
            </a:extLst>
          </p:cNvPr>
          <p:cNvCxnSpPr>
            <a:cxnSpLocks/>
          </p:cNvCxnSpPr>
          <p:nvPr/>
        </p:nvCxnSpPr>
        <p:spPr>
          <a:xfrm>
            <a:off x="5817565" y="1628800"/>
            <a:ext cx="0" cy="108012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B7E4791-A726-431C-8060-5127EAABB2FB}"/>
              </a:ext>
            </a:extLst>
          </p:cNvPr>
          <p:cNvCxnSpPr>
            <a:cxnSpLocks/>
          </p:cNvCxnSpPr>
          <p:nvPr/>
        </p:nvCxnSpPr>
        <p:spPr>
          <a:xfrm>
            <a:off x="5580112" y="1628800"/>
            <a:ext cx="0" cy="133214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14D55A0-1179-4883-BC3F-211FCC614989}"/>
              </a:ext>
            </a:extLst>
          </p:cNvPr>
          <p:cNvCxnSpPr>
            <a:cxnSpLocks/>
          </p:cNvCxnSpPr>
          <p:nvPr/>
        </p:nvCxnSpPr>
        <p:spPr>
          <a:xfrm>
            <a:off x="5332846" y="1628800"/>
            <a:ext cx="0" cy="162018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8F4D309-33B7-426E-B966-FBB3EB0311FF}"/>
              </a:ext>
            </a:extLst>
          </p:cNvPr>
          <p:cNvCxnSpPr>
            <a:cxnSpLocks/>
          </p:cNvCxnSpPr>
          <p:nvPr/>
        </p:nvCxnSpPr>
        <p:spPr>
          <a:xfrm>
            <a:off x="5090631" y="1628800"/>
            <a:ext cx="0" cy="187220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98B46A3-F0CC-4825-9DE8-9F5F18DFF14D}"/>
              </a:ext>
            </a:extLst>
          </p:cNvPr>
          <p:cNvCxnSpPr>
            <a:cxnSpLocks/>
          </p:cNvCxnSpPr>
          <p:nvPr/>
        </p:nvCxnSpPr>
        <p:spPr>
          <a:xfrm>
            <a:off x="4840507" y="1628800"/>
            <a:ext cx="0" cy="216024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8C4E4FAB-BF56-45DC-B43B-57BD079FDB48}"/>
              </a:ext>
            </a:extLst>
          </p:cNvPr>
          <p:cNvCxnSpPr>
            <a:cxnSpLocks/>
          </p:cNvCxnSpPr>
          <p:nvPr/>
        </p:nvCxnSpPr>
        <p:spPr>
          <a:xfrm>
            <a:off x="6552220" y="1628800"/>
            <a:ext cx="0" cy="252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2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Umwandlung einer Dezimalzahl in ihre binäre Darstellung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361982" y="1376363"/>
            <a:ext cx="8423243" cy="478940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Dezimalzahl: </a:t>
            </a: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 : 2 = 86 Rest 1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86 : 2 = 43 Rest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43 : 2 = 21 Rest 1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21 : 2 = 10 Rest 1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: 2 =  5 Rest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5 : 2 =  2 Rest 1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2 : 2 =  1 Rest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 : 2 =  0 Rest 1     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Binärzahl:                                           </a:t>
            </a: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1 0 1 0 1 1 0 1</a:t>
            </a:r>
            <a:endParaRPr lang="de-DE" sz="1600" baseline="-250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35</a:t>
            </a:fld>
            <a:endParaRPr lang="de-DE" dirty="0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735796" y="3969060"/>
            <a:ext cx="432048" cy="39604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735796" y="3717032"/>
            <a:ext cx="684076" cy="64807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2735796" y="3465004"/>
            <a:ext cx="936104" cy="90010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735796" y="3176972"/>
            <a:ext cx="1152128" cy="118813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2735796" y="2924944"/>
            <a:ext cx="1404156" cy="144016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735796" y="2636912"/>
            <a:ext cx="1656184" cy="172819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2735796" y="2348880"/>
            <a:ext cx="1908212" cy="201622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735796" y="2096852"/>
            <a:ext cx="2160240" cy="226825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865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Umwandlung einer Dezimalzahl in ihre hexadezimale Darstellung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361982" y="1376363"/>
            <a:ext cx="8423243" cy="478940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Dezimalzahl: </a:t>
            </a: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 : 16 = 10 Rest 13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: 16 =  0 Rest 10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Hexadezimalzahl:                                   </a:t>
            </a:r>
            <a:r>
              <a:rPr lang="de-DE" sz="160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D</a:t>
            </a:r>
            <a:endParaRPr lang="de-DE" sz="1600" baseline="-250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05EC-8C33-48B0-949F-87B90F3BEFB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36</a:t>
            </a:fld>
            <a:endParaRPr lang="de-DE" dirty="0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951820" y="2348880"/>
            <a:ext cx="432048" cy="39604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951820" y="2096852"/>
            <a:ext cx="684076" cy="64807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68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4C03-F51B-44A7-9ED7-258B00A7FD4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Vorzeichenlose (UINT) und vorzeichenbehaftete (INT) Binärzahlen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735556" y="159392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000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971600" y="1988840"/>
            <a:ext cx="2880320" cy="2880320"/>
            <a:chOff x="971600" y="1988840"/>
            <a:chExt cx="2880320" cy="2880320"/>
          </a:xfrm>
        </p:grpSpPr>
        <p:sp>
          <p:nvSpPr>
            <p:cNvPr id="8" name="Ellipse 7"/>
            <p:cNvSpPr/>
            <p:nvPr/>
          </p:nvSpPr>
          <p:spPr>
            <a:xfrm>
              <a:off x="971600" y="1988840"/>
              <a:ext cx="2880320" cy="288032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0975" indent="-180975" algn="ctr">
                <a:spcBef>
                  <a:spcPts val="200"/>
                </a:spcBef>
                <a:buFont typeface="Calibri" panose="020F0502020204030204" pitchFamily="34" charset="0"/>
                <a:buChar char="▪"/>
              </a:pPr>
              <a:endParaRPr lang="de-DE" sz="1600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331640" y="234912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200"/>
                </a:spcBef>
              </a:pPr>
              <a:r>
                <a:rPr lang="de-DE" sz="1600" dirty="0">
                  <a:solidFill>
                    <a:schemeClr val="tx1"/>
                  </a:solidFill>
                </a:rPr>
                <a:t>UINT3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519772" y="191683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39852" y="353814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599892" y="3681028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010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971660" y="1988840"/>
            <a:ext cx="2880320" cy="2880320"/>
            <a:chOff x="971660" y="1988840"/>
            <a:chExt cx="2880320" cy="2880320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2411640" y="1988840"/>
              <a:ext cx="120" cy="2880320"/>
              <a:chOff x="2411640" y="1988840"/>
              <a:chExt cx="120" cy="2880320"/>
            </a:xfrm>
          </p:grpSpPr>
          <p:cxnSp>
            <p:nvCxnSpPr>
              <p:cNvPr id="23" name="Gerader Verbinder 22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381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/>
            <p:cNvGrpSpPr/>
            <p:nvPr/>
          </p:nvGrpSpPr>
          <p:grpSpPr>
            <a:xfrm rot="2700000">
              <a:off x="2411760" y="1988840"/>
              <a:ext cx="120" cy="2880320"/>
              <a:chOff x="2411640" y="1988840"/>
              <a:chExt cx="120" cy="2880320"/>
            </a:xfrm>
          </p:grpSpPr>
          <p:cxnSp>
            <p:nvCxnSpPr>
              <p:cNvPr id="33" name="Gerader Verbinder 32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ieren 34"/>
            <p:cNvGrpSpPr/>
            <p:nvPr/>
          </p:nvGrpSpPr>
          <p:grpSpPr>
            <a:xfrm rot="8100000">
              <a:off x="2411880" y="1988840"/>
              <a:ext cx="120" cy="2880320"/>
              <a:chOff x="2411640" y="1988840"/>
              <a:chExt cx="120" cy="2880320"/>
            </a:xfrm>
          </p:grpSpPr>
          <p:cxnSp>
            <p:nvCxnSpPr>
              <p:cNvPr id="36" name="Gerader Verbinder 35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ieren 37"/>
            <p:cNvGrpSpPr/>
            <p:nvPr/>
          </p:nvGrpSpPr>
          <p:grpSpPr>
            <a:xfrm rot="5400000">
              <a:off x="2411760" y="1988840"/>
              <a:ext cx="120" cy="2880320"/>
              <a:chOff x="2411640" y="1988840"/>
              <a:chExt cx="120" cy="2880320"/>
            </a:xfrm>
          </p:grpSpPr>
          <p:cxnSp>
            <p:nvCxnSpPr>
              <p:cNvPr id="39" name="Gerader Verbinder 38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feld 41"/>
          <p:cNvSpPr txBox="1"/>
          <p:nvPr/>
        </p:nvSpPr>
        <p:spPr>
          <a:xfrm>
            <a:off x="3239852" y="260203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547664" y="422108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4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519772" y="422221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3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63588" y="260090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6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547664" y="191796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7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63588" y="350213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5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599892" y="2456892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001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2735796" y="4546254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011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295636" y="4546254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100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03308" y="3682158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101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03308" y="249289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110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295396" y="159279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111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7056276" y="159279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000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5292320" y="1987710"/>
            <a:ext cx="2880320" cy="2880320"/>
            <a:chOff x="971600" y="1988840"/>
            <a:chExt cx="2880320" cy="2880320"/>
          </a:xfrm>
        </p:grpSpPr>
        <p:sp>
          <p:nvSpPr>
            <p:cNvPr id="58" name="Ellipse 57"/>
            <p:cNvSpPr/>
            <p:nvPr/>
          </p:nvSpPr>
          <p:spPr>
            <a:xfrm>
              <a:off x="971600" y="1988840"/>
              <a:ext cx="2880320" cy="288032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0975" indent="-180975" algn="ctr">
                <a:spcBef>
                  <a:spcPts val="200"/>
                </a:spcBef>
                <a:buFont typeface="Calibri" panose="020F0502020204030204" pitchFamily="34" charset="0"/>
                <a:buChar char="▪"/>
              </a:pPr>
              <a:endParaRPr lang="de-DE" sz="1600" dirty="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331640" y="234912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200"/>
                </a:spcBef>
              </a:pPr>
              <a:r>
                <a:rPr lang="de-DE" sz="1600" dirty="0">
                  <a:solidFill>
                    <a:schemeClr val="tx1"/>
                  </a:solidFill>
                </a:rPr>
                <a:t>INT3</a:t>
              </a:r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6840492" y="191570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7560572" y="353701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2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920612" y="3679898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010</a:t>
            </a:r>
          </a:p>
        </p:txBody>
      </p:sp>
      <p:grpSp>
        <p:nvGrpSpPr>
          <p:cNvPr id="63" name="Gruppieren 62"/>
          <p:cNvGrpSpPr/>
          <p:nvPr/>
        </p:nvGrpSpPr>
        <p:grpSpPr>
          <a:xfrm>
            <a:off x="5292380" y="1987710"/>
            <a:ext cx="2880320" cy="2880320"/>
            <a:chOff x="971660" y="1988840"/>
            <a:chExt cx="2880320" cy="2880320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2411640" y="1988840"/>
              <a:ext cx="120" cy="2880320"/>
              <a:chOff x="2411640" y="1988840"/>
              <a:chExt cx="120" cy="2880320"/>
            </a:xfrm>
          </p:grpSpPr>
          <p:cxnSp>
            <p:nvCxnSpPr>
              <p:cNvPr id="74" name="Gerader Verbinder 73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381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ieren 64"/>
            <p:cNvGrpSpPr/>
            <p:nvPr/>
          </p:nvGrpSpPr>
          <p:grpSpPr>
            <a:xfrm rot="2700000">
              <a:off x="2411760" y="1988840"/>
              <a:ext cx="120" cy="2880320"/>
              <a:chOff x="2411640" y="1988840"/>
              <a:chExt cx="120" cy="2880320"/>
            </a:xfrm>
          </p:grpSpPr>
          <p:cxnSp>
            <p:nvCxnSpPr>
              <p:cNvPr id="72" name="Gerader Verbinder 71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ieren 65"/>
            <p:cNvGrpSpPr/>
            <p:nvPr/>
          </p:nvGrpSpPr>
          <p:grpSpPr>
            <a:xfrm rot="8100000">
              <a:off x="2411880" y="1988840"/>
              <a:ext cx="120" cy="2880320"/>
              <a:chOff x="2411640" y="1988840"/>
              <a:chExt cx="120" cy="2880320"/>
            </a:xfrm>
          </p:grpSpPr>
          <p:cxnSp>
            <p:nvCxnSpPr>
              <p:cNvPr id="70" name="Gerader Verbinder 69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ieren 66"/>
            <p:cNvGrpSpPr/>
            <p:nvPr/>
          </p:nvGrpSpPr>
          <p:grpSpPr>
            <a:xfrm rot="5400000">
              <a:off x="2411760" y="1988840"/>
              <a:ext cx="120" cy="2880320"/>
              <a:chOff x="2411640" y="1988840"/>
              <a:chExt cx="120" cy="2880320"/>
            </a:xfrm>
          </p:grpSpPr>
          <p:cxnSp>
            <p:nvCxnSpPr>
              <p:cNvPr id="68" name="Gerader Verbinder 67"/>
              <p:cNvCxnSpPr/>
              <p:nvPr/>
            </p:nvCxnSpPr>
            <p:spPr>
              <a:xfrm>
                <a:off x="2411640" y="198884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>
                <a:off x="2411760" y="4508880"/>
                <a:ext cx="0" cy="360280"/>
              </a:xfrm>
              <a:prstGeom prst="line">
                <a:avLst/>
              </a:prstGeom>
              <a:ln w="12700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feld 75"/>
          <p:cNvSpPr txBox="1"/>
          <p:nvPr/>
        </p:nvSpPr>
        <p:spPr>
          <a:xfrm>
            <a:off x="7560572" y="260090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1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5868384" y="421995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-</a:t>
            </a:r>
            <a:r>
              <a:rPr lang="de-DE" sz="1600" dirty="0"/>
              <a:t>4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6840492" y="422108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3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5184308" y="259977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-</a:t>
            </a:r>
            <a:r>
              <a:rPr lang="de-DE" sz="1600" dirty="0"/>
              <a:t>2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5868384" y="1916832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-</a:t>
            </a:r>
            <a:r>
              <a:rPr lang="de-DE" sz="1600" dirty="0"/>
              <a:t>1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5184308" y="3501008"/>
            <a:ext cx="72008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-</a:t>
            </a:r>
            <a:r>
              <a:rPr lang="de-DE" sz="1600" dirty="0"/>
              <a:t>3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7920612" y="2455762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001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7056516" y="4545124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011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5616356" y="4545124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1</a:t>
            </a:r>
            <a:r>
              <a:rPr lang="de-DE" sz="1600" dirty="0"/>
              <a:t>00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4824028" y="3681028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1</a:t>
            </a:r>
            <a:r>
              <a:rPr lang="de-DE" sz="1600" dirty="0"/>
              <a:t>01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4824028" y="249176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1</a:t>
            </a:r>
            <a:r>
              <a:rPr lang="de-DE" sz="1600" dirty="0"/>
              <a:t>10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5616116" y="1592796"/>
            <a:ext cx="720320" cy="71895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solidFill>
                  <a:schemeClr val="accent5"/>
                </a:solidFill>
              </a:rPr>
              <a:t>1</a:t>
            </a:r>
            <a:r>
              <a:rPr lang="de-DE" sz="1600" dirty="0"/>
              <a:t>11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4125652" y="525090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INT3 = UINT3 – 2</a:t>
            </a:r>
            <a:r>
              <a:rPr lang="de-DE" sz="1600" baseline="30000" dirty="0"/>
              <a:t>3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Beispiel: 6 (als UINT3) hat die gleiche Binärdarstellung (110) wie 6 – 8 = -2 (als INT3) </a:t>
            </a: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0624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1" grpId="0"/>
      <p:bldP spid="62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62A-1C0E-4B57-8156-CBF0A69C2ABD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5" cy="4789487"/>
          </a:xfrm>
        </p:spPr>
        <p:txBody>
          <a:bodyPr/>
          <a:lstStyle/>
          <a:p>
            <a:r>
              <a:rPr lang="de-DE" dirty="0">
                <a:cs typeface="Courier New" panose="02070309020205020404" pitchFamily="49" charset="0"/>
              </a:rPr>
              <a:t>Allgemein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+ 0 =  0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+ 1 =  1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+ 0 =  1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+ 1 = 10 (0 mit Übertrag 1)</a:t>
            </a:r>
          </a:p>
          <a:p>
            <a:endParaRPr lang="de-DE" dirty="0"/>
          </a:p>
          <a:p>
            <a:r>
              <a:rPr lang="de-DE" dirty="0"/>
              <a:t>Addition</a:t>
            </a:r>
          </a:p>
          <a:p>
            <a:r>
              <a:rPr lang="de-DE" dirty="0"/>
              <a:t>1 + 2 = 3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001 +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010 =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011</a:t>
            </a:r>
          </a:p>
          <a:p>
            <a:endParaRPr lang="de-DE" dirty="0"/>
          </a:p>
          <a:p>
            <a:r>
              <a:rPr lang="de-DE" dirty="0"/>
              <a:t>Addition</a:t>
            </a:r>
          </a:p>
          <a:p>
            <a:r>
              <a:rPr lang="de-DE" dirty="0"/>
              <a:t>1 + 1 = 2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001 +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001 =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010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Subtraktion (INT3)</a:t>
            </a:r>
          </a:p>
          <a:p>
            <a:r>
              <a:rPr lang="de-DE" dirty="0"/>
              <a:t>3 - 4 = 3 + (-4) = -1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011 +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100 =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111</a:t>
            </a:r>
          </a:p>
          <a:p>
            <a:endParaRPr lang="de-DE" dirty="0"/>
          </a:p>
          <a:p>
            <a:r>
              <a:rPr lang="de-DE" dirty="0"/>
              <a:t>Subtraktion (INT3)</a:t>
            </a:r>
          </a:p>
          <a:p>
            <a:r>
              <a:rPr lang="de-DE" dirty="0"/>
              <a:t>3 - 1 = 3 + (-1) = 2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011 +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111 =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(1)010</a:t>
            </a:r>
          </a:p>
          <a:p>
            <a:endParaRPr lang="de-DE" dirty="0"/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Addition  und Subtraktion von Binärzahlen</a:t>
            </a:r>
          </a:p>
        </p:txBody>
      </p:sp>
    </p:spTree>
    <p:extLst>
      <p:ext uri="{BB962C8B-B14F-4D97-AF65-F5344CB8AC3E}">
        <p14:creationId xmlns:p14="http://schemas.microsoft.com/office/powerpoint/2010/main" val="17331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59A9C-1462-4C3B-AE5F-2F2EC0388646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ASCII (American Standard Code for Information Interchange)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954201"/>
              </p:ext>
            </p:extLst>
          </p:nvPr>
        </p:nvGraphicFramePr>
        <p:xfrm>
          <a:off x="358769" y="1397000"/>
          <a:ext cx="8426458" cy="3337560"/>
        </p:xfrm>
        <a:graphic>
          <a:graphicData uri="http://schemas.openxmlformats.org/drawingml/2006/table">
            <a:tbl>
              <a:tblPr firstCol="1">
                <a:tableStyleId>{3B4B98B0-60AC-42C2-AFA5-B58CD77FA1E5}</a:tableStyleId>
              </a:tblPr>
              <a:tblGrid>
                <a:gridCol w="495674">
                  <a:extLst>
                    <a:ext uri="{9D8B030D-6E8A-4147-A177-3AD203B41FA5}">
                      <a16:colId xmlns:a16="http://schemas.microsoft.com/office/drawing/2014/main" val="2611467773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4023896515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2479294170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42351511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3456290636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4173155295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2559341010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4139502953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1162393994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989094190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3792432462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3270534026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3411217567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1489202825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794197598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2002147772"/>
                    </a:ext>
                  </a:extLst>
                </a:gridCol>
                <a:gridCol w="495674">
                  <a:extLst>
                    <a:ext uri="{9D8B030D-6E8A-4147-A177-3AD203B41FA5}">
                      <a16:colId xmlns:a16="http://schemas.microsoft.com/office/drawing/2014/main" val="1133789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b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98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NUL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STX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ETX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EOT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ENQ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47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DC1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DC2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DC3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DC4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NAK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SYN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ETB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ESC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4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!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&amp;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30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;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&lt;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&gt;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@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52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[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\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^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`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k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91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{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|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~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876841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863588" y="5236277"/>
            <a:ext cx="1332905" cy="360040"/>
          </a:xfrm>
          <a:prstGeom prst="rect">
            <a:avLst/>
          </a:prstGeom>
          <a:solidFill>
            <a:srgbClr val="F0FFF0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Steuerzeichen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59580" y="5229200"/>
            <a:ext cx="1332905" cy="360040"/>
          </a:xfrm>
          <a:prstGeom prst="rect">
            <a:avLst/>
          </a:prstGeom>
          <a:solidFill>
            <a:srgbClr val="F0F0FF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Sonderzeichen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55572" y="5222212"/>
            <a:ext cx="1332905" cy="360040"/>
          </a:xfrm>
          <a:prstGeom prst="rect">
            <a:avLst/>
          </a:prstGeom>
          <a:solidFill>
            <a:srgbClr val="FFF0F0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Ziffern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451563" y="5229200"/>
            <a:ext cx="1332905" cy="3600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Buchstaben</a:t>
            </a:r>
          </a:p>
        </p:txBody>
      </p:sp>
      <p:sp>
        <p:nvSpPr>
          <p:cNvPr id="5" name="Rechteck 4"/>
          <p:cNvSpPr/>
          <p:nvPr/>
        </p:nvSpPr>
        <p:spPr>
          <a:xfrm>
            <a:off x="1622296" y="5824757"/>
            <a:ext cx="5938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  <a:cs typeface="Courier New" panose="02070309020205020404" pitchFamily="49" charset="0"/>
              </a:rPr>
              <a:t>Carriage Return, Line Feed: </a:t>
            </a:r>
            <a:r>
              <a:rPr lang="de-DE" sz="1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https://youtu.be/EiyZSX0OnBM</a:t>
            </a:r>
            <a:endParaRPr lang="de-DE" sz="16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4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PC-Aufbau</a:t>
            </a:r>
          </a:p>
          <a:p>
            <a:r>
              <a:rPr lang="de-DE" dirty="0"/>
              <a:t>Prozessor</a:t>
            </a:r>
          </a:p>
          <a:p>
            <a:r>
              <a:rPr lang="de-DE" dirty="0"/>
              <a:t>Programmiersprachen</a:t>
            </a:r>
          </a:p>
          <a:p>
            <a:r>
              <a:rPr lang="de-DE" dirty="0"/>
              <a:t>Linux</a:t>
            </a:r>
          </a:p>
          <a:p>
            <a:r>
              <a:rPr lang="de-DE" dirty="0"/>
              <a:t>Zahlendarstellung</a:t>
            </a:r>
          </a:p>
          <a:p>
            <a:r>
              <a:rPr lang="de-DE" dirty="0"/>
              <a:t>Algorithmen</a:t>
            </a:r>
          </a:p>
          <a:p>
            <a:r>
              <a:rPr lang="de-DE" dirty="0"/>
              <a:t>Objektorientierte Programmierung</a:t>
            </a:r>
          </a:p>
          <a:p>
            <a:r>
              <a:rPr lang="de-DE" dirty="0"/>
              <a:t>Bildverarbeitung</a:t>
            </a:r>
          </a:p>
          <a:p>
            <a:r>
              <a:rPr lang="de-DE" dirty="0"/>
              <a:t>Einfache Grafikprogrammierung</a:t>
            </a:r>
          </a:p>
          <a:p>
            <a:r>
              <a:rPr lang="de-DE" dirty="0"/>
              <a:t>3D-Grafik</a:t>
            </a:r>
          </a:p>
          <a:p>
            <a:r>
              <a:rPr lang="de-DE" dirty="0"/>
              <a:t>Optimierung	</a:t>
            </a:r>
          </a:p>
          <a:p>
            <a:r>
              <a:rPr lang="de-DE" dirty="0"/>
              <a:t>Datenverarbeitung</a:t>
            </a:r>
          </a:p>
          <a:p>
            <a:r>
              <a:rPr lang="de-DE" dirty="0"/>
              <a:t>Rechnerkommunikation</a:t>
            </a:r>
          </a:p>
          <a:p>
            <a:r>
              <a:rPr lang="de-DE" dirty="0"/>
              <a:t>Messdatenerfassung</a:t>
            </a:r>
          </a:p>
          <a:p>
            <a:r>
              <a:rPr lang="de-DE" dirty="0"/>
              <a:t>Texterkennung, OCR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4792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CF9-0F47-41EF-993C-19829ADD0F4B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363"/>
            <a:ext cx="4102826" cy="4788324"/>
          </a:xfrm>
        </p:spPr>
        <p:txBody>
          <a:bodyPr/>
          <a:lstStyle/>
          <a:p>
            <a:r>
              <a:rPr lang="de-DE" dirty="0"/>
              <a:t>Fitzpatrick modifier:</a:t>
            </a:r>
          </a:p>
          <a:p>
            <a:endParaRPr lang="de-DE" dirty="0"/>
          </a:p>
          <a:p>
            <a:r>
              <a:rPr lang="de-DE" dirty="0"/>
              <a:t>In Windows: Alt-Taste drücken und Dezimalcode auf dem Ziffernblock eingeben.</a:t>
            </a:r>
          </a:p>
          <a:p>
            <a:endParaRPr lang="de-DE" dirty="0"/>
          </a:p>
          <a:p>
            <a:r>
              <a:rPr lang="de-DE" dirty="0"/>
              <a:t>In Word: Hexcode eingeben und Alt+c drücken.</a:t>
            </a:r>
          </a:p>
          <a:p>
            <a:endParaRPr lang="de-DE" dirty="0"/>
          </a:p>
          <a:p>
            <a:r>
              <a:rPr lang="de-DE" dirty="0"/>
              <a:t>In HTML: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&amp;#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128169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de-DE" dirty="0">
                <a:solidFill>
                  <a:schemeClr val="accent5"/>
                </a:solidFill>
                <a:cs typeface="Courier New" panose="02070309020205020404" pitchFamily="49" charset="0"/>
              </a:rPr>
              <a:t> </a:t>
            </a:r>
            <a:r>
              <a:rPr lang="de-DE" dirty="0"/>
              <a:t>oder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&amp;#x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1F4A9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/>
          </a:p>
          <a:p>
            <a:r>
              <a:rPr lang="de-DE" dirty="0"/>
              <a:t>In Matlab: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char(945)</a:t>
            </a:r>
            <a:r>
              <a:rPr lang="de-DE" dirty="0"/>
              <a:t> oder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char(hex2dec(03B1))</a:t>
            </a:r>
          </a:p>
          <a:p>
            <a:endParaRPr lang="de-DE" dirty="0"/>
          </a:p>
          <a:p>
            <a:r>
              <a:rPr lang="de-DE" dirty="0"/>
              <a:t>Liste: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https://unicode-table.com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r>
              <a:rPr lang="de-DE" dirty="0"/>
              <a:t>Umlaute in der URL?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http://bücher.de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Punycode</a:t>
            </a:r>
            <a:r>
              <a:rPr lang="de-DE" dirty="0"/>
              <a:t>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http://xn--bcher-kva.de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Unicode</a:t>
            </a:r>
          </a:p>
        </p:txBody>
      </p:sp>
      <p:sp>
        <p:nvSpPr>
          <p:cNvPr id="9" name="Textplatzhalter 5"/>
          <p:cNvSpPr txBox="1">
            <a:spLocks/>
          </p:cNvSpPr>
          <p:nvPr/>
        </p:nvSpPr>
        <p:spPr bwMode="gray">
          <a:xfrm>
            <a:off x="359532" y="1376363"/>
            <a:ext cx="4103999" cy="47883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63538" indent="-182563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541338" indent="-179388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Ziel: alle bekannten Zeichen darstellen.</a:t>
            </a:r>
          </a:p>
          <a:p>
            <a:endParaRPr lang="de-DE" dirty="0"/>
          </a:p>
          <a:p>
            <a:r>
              <a:rPr lang="de-DE" dirty="0"/>
              <a:t>Momentan 1 114 112 Zeichen: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U+0000</a:t>
            </a:r>
            <a:r>
              <a:rPr lang="de-DE" dirty="0"/>
              <a:t> bis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U+10FFFF</a:t>
            </a:r>
          </a:p>
          <a:p>
            <a:endParaRPr lang="de-DE" dirty="0"/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U+0000</a:t>
            </a:r>
            <a:r>
              <a:rPr lang="de-DE" dirty="0"/>
              <a:t> bis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U+007F</a:t>
            </a:r>
            <a:r>
              <a:rPr lang="de-DE" dirty="0">
                <a:latin typeface="+mn-lt"/>
                <a:cs typeface="Courier New" panose="02070309020205020404" pitchFamily="49" charset="0"/>
              </a:rPr>
              <a:t> ist identisch mit ASCII.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r>
              <a:rPr lang="de-DE" dirty="0"/>
              <a:t>Ein paar Zeichen: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U+00C4</a:t>
            </a:r>
            <a:r>
              <a:rPr lang="de-DE" dirty="0"/>
              <a:t>: Ä	      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U+1F607</a:t>
            </a:r>
            <a:r>
              <a:rPr lang="de-DE" dirty="0"/>
              <a:t>: 😇 	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U+00C5</a:t>
            </a:r>
            <a:r>
              <a:rPr lang="de-DE" dirty="0"/>
              <a:t>: </a:t>
            </a:r>
            <a:r>
              <a:rPr lang="en-US" dirty="0"/>
              <a:t>Å	          </a:t>
            </a:r>
            <a:r>
              <a:rPr lang="de-DE">
                <a:latin typeface="Courier New" panose="02070309020205020404" pitchFamily="49" charset="0"/>
                <a:cs typeface="Courier New" panose="02070309020205020404" pitchFamily="49" charset="0"/>
              </a:rPr>
              <a:t>U+1F646</a:t>
            </a:r>
            <a:r>
              <a:rPr lang="de-DE"/>
              <a:t>: </a:t>
            </a:r>
            <a:r>
              <a:rPr lang="de-DE" dirty="0"/>
              <a:t>🙆</a:t>
            </a:r>
            <a:endParaRPr lang="en-US" dirty="0"/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U+03B1</a:t>
            </a:r>
            <a:r>
              <a:rPr lang="de-DE" dirty="0"/>
              <a:t>: α	      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U+1F681</a:t>
            </a:r>
            <a:r>
              <a:rPr lang="de-DE" dirty="0"/>
              <a:t>: 🚁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U+0489</a:t>
            </a:r>
            <a:r>
              <a:rPr lang="de-DE" dirty="0"/>
              <a:t>: </a:t>
            </a:r>
            <a:r>
              <a:rPr lang="en-US" dirty="0"/>
              <a:t>҉	      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U+1F6AE</a:t>
            </a:r>
            <a:r>
              <a:rPr lang="de-DE" dirty="0"/>
              <a:t>: 🚮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U+062C</a:t>
            </a:r>
            <a:r>
              <a:rPr lang="de-DE" dirty="0"/>
              <a:t>: </a:t>
            </a:r>
            <a:r>
              <a:rPr lang="en-US" dirty="0"/>
              <a:t>ج	</a:t>
            </a:r>
            <a:endParaRPr lang="de-DE" dirty="0"/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U+13DC</a:t>
            </a:r>
            <a:r>
              <a:rPr lang="de-DE" dirty="0"/>
              <a:t>: </a:t>
            </a:r>
            <a:r>
              <a:rPr lang="chr-Cher-US" dirty="0"/>
              <a:t>Ꮬ</a:t>
            </a:r>
            <a:r>
              <a:rPr lang="de-DE" dirty="0"/>
              <a:t>	         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U+1F4A9</a:t>
            </a:r>
            <a:r>
              <a:rPr lang="de-DE" dirty="0"/>
              <a:t>: 💩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U+20AC</a:t>
            </a:r>
            <a:r>
              <a:rPr lang="de-DE" dirty="0"/>
              <a:t>: € 	          Apple: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U+2103</a:t>
            </a:r>
            <a:r>
              <a:rPr lang="de-DE" dirty="0"/>
              <a:t>: ℃	          Google: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U+2A0C</a:t>
            </a:r>
            <a:r>
              <a:rPr lang="de-DE" dirty="0"/>
              <a:t>: ⨌	          Facebook: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U+798F</a:t>
            </a:r>
            <a:r>
              <a:rPr lang="de-DE" dirty="0"/>
              <a:t>: </a:t>
            </a:r>
            <a:r>
              <a:rPr lang="en-US" dirty="0"/>
              <a:t>福	          Whatsapp:</a:t>
            </a:r>
            <a:endParaRPr lang="de-DE" dirty="0"/>
          </a:p>
          <a:p>
            <a:endParaRPr lang="de-DE" dirty="0"/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411" name="Picture 3" descr="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19" y="515721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19" y="541452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19" y="56972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204" y="1376363"/>
            <a:ext cx="1856407" cy="247521"/>
          </a:xfrm>
          <a:prstGeom prst="rect">
            <a:avLst/>
          </a:prstGeom>
        </p:spPr>
      </p:pic>
      <p:pic>
        <p:nvPicPr>
          <p:cNvPr id="17423" name="Picture 15" descr="Pile of Poo on WhatsApp 2.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19" y="5970424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Algorithmen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Schleifen, Bedingungen, Funktionen, Zufallszahlen</a:t>
            </a:r>
          </a:p>
        </p:txBody>
      </p:sp>
    </p:spTree>
    <p:extLst>
      <p:ext uri="{BB962C8B-B14F-4D97-AF65-F5344CB8AC3E}">
        <p14:creationId xmlns:p14="http://schemas.microsoft.com/office/powerpoint/2010/main" val="1868539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6324" y="1195200"/>
            <a:ext cx="4105275" cy="4789487"/>
          </a:xfrm>
        </p:spPr>
        <p:txBody>
          <a:bodyPr/>
          <a:lstStyle/>
          <a:p>
            <a:r>
              <a:rPr lang="de-DE" dirty="0"/>
              <a:t>Wenn Sie genau wissen, wie oft ...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([i, i*i])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Wenn Sie möglicherweise abbrechen wollen …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([i, i*i])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i*i &gt; 42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Wenn Sie gar nicht wissen, wie oft …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= 1;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i*i &lt; 42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([i, i*i])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 = i + 1;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196752"/>
            <a:ext cx="4105276" cy="4788324"/>
          </a:xfrm>
        </p:spPr>
        <p:txBody>
          <a:bodyPr/>
          <a:lstStyle/>
          <a:p>
            <a:r>
              <a:rPr lang="de-DE" dirty="0"/>
              <a:t>Schleife in Schleife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= 1 : 10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j = 1 : 10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disp ([i, j, i*j])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Numerisches Array durchlaufen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zahl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[1, 42, 100];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 = zahl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z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/>
          </a:p>
          <a:p>
            <a:r>
              <a:rPr lang="de-DE" dirty="0"/>
              <a:t>Cell Array durchlaufen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tier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{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'Hund'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'Katze'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'Maus'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 = tier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t{1}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Schleifen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BC30-8C69-406A-88B5-DF594971C9E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3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5817"/>
            <a:ext cx="4105275" cy="4789487"/>
          </a:xfrm>
        </p:spPr>
        <p:txBody>
          <a:bodyPr/>
          <a:lstStyle/>
          <a:p>
            <a:r>
              <a:rPr lang="de-DE" dirty="0"/>
              <a:t>Wenn nicht, passiert gar nichts!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rand &lt; 0.5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(0)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Zwei Alternativen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rand &lt; 0.5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(0)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(1)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50" y="1376980"/>
            <a:ext cx="4105276" cy="4788324"/>
          </a:xfrm>
        </p:spPr>
        <p:txBody>
          <a:bodyPr/>
          <a:lstStyle/>
          <a:p>
            <a:r>
              <a:rPr lang="de-DE" dirty="0"/>
              <a:t>Drei Alternativen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 = rand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 &lt; 1/3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'Zwischen 0 und 1/3'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elseif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 &lt; 2/3 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'Zwischen 1/3 und 2/3'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'Zwischen 2/3 und 1'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Vielleicht übersichtlicher?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switch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tier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'Hund'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'bellt'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'Katze'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'miaut'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'Maus'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disp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'piepst'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Woran erkennt man einen Informatik-Noob? An den if-Schleifen.</a:t>
            </a:r>
            <a:br>
              <a:rPr lang="de-DE" dirty="0"/>
            </a:br>
            <a:r>
              <a:rPr lang="de-DE" sz="1400" dirty="0"/>
              <a:t>Korrekt: If-Bedingungen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BC30-8C69-406A-88B5-DF594971C9E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5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5817"/>
            <a:ext cx="8424000" cy="4789487"/>
          </a:xfrm>
        </p:spPr>
        <p:txBody>
          <a:bodyPr/>
          <a:lstStyle/>
          <a:p>
            <a:r>
              <a:rPr lang="de-DE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[klein,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gross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] = zufallszahlen (unten,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mitte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 oben)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klein = (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mitte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- unten) *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+ unten;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gross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(oben -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mitte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mitte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Abnahme nur der ersten Rückgabevariablen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z = zufallszahlen (3, 7, 9)</a:t>
            </a:r>
          </a:p>
          <a:p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6.4121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/>
              <a:t>Abnahme beider Rückgabevariablen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[u, v] = zufallszahlen (3, 7, 9)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 =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4.4038</a:t>
            </a:r>
          </a:p>
          <a:p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 =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8.0265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BC30-8C69-406A-88B5-DF594971C9E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7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Objektorientierte Programmierung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3994" y="2744924"/>
            <a:ext cx="8424000" cy="684000"/>
          </a:xfrm>
        </p:spPr>
        <p:txBody>
          <a:bodyPr/>
          <a:lstStyle/>
          <a:p>
            <a:r>
              <a:rPr lang="de-DE" dirty="0"/>
              <a:t>Klassen, Objekte, Attribute, Methoden, Kapselung, Vererbung, Polymorphismus</a:t>
            </a:r>
          </a:p>
        </p:txBody>
      </p:sp>
    </p:spTree>
    <p:extLst>
      <p:ext uri="{BB962C8B-B14F-4D97-AF65-F5344CB8AC3E}">
        <p14:creationId xmlns:p14="http://schemas.microsoft.com/office/powerpoint/2010/main" val="3450440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Luftfahrzeugklasse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Klassen beschreiben Objekte. Objekte sind instanziierte Klassen.</a:t>
            </a:r>
          </a:p>
          <a:p>
            <a:endParaRPr lang="de-DE" dirty="0"/>
          </a:p>
          <a:p>
            <a:r>
              <a:rPr lang="de-DE" dirty="0"/>
              <a:t>Klassen fassen Attribute (Eigenschaften, Daten, properties) und Methoden (Funktionen) zusammen.</a:t>
            </a:r>
          </a:p>
          <a:p>
            <a:r>
              <a:rPr lang="de-DE" dirty="0"/>
              <a:t>Methoden verarbeiten Attribute.</a:t>
            </a:r>
          </a:p>
          <a:p>
            <a:r>
              <a:rPr lang="de-DE" dirty="0"/>
              <a:t>Klassen können von anderen Klassen Attribute und Methoden erben.</a:t>
            </a:r>
          </a:p>
          <a:p>
            <a:r>
              <a:rPr lang="de-DE" dirty="0"/>
              <a:t>Operatoren können für Klassen überladen werden.</a:t>
            </a:r>
          </a:p>
          <a:p>
            <a:endParaRPr lang="de-DE" dirty="0"/>
          </a:p>
          <a:p>
            <a:r>
              <a:rPr lang="de-DE" dirty="0"/>
              <a:t>Beispiel: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Luftfahrzeug</a:t>
            </a:r>
            <a:endParaRPr lang="de-DE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r>
              <a:rPr lang="de-DE" dirty="0"/>
              <a:t>Attribute: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Hersteller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Preis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Alter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Passagierkapazität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Besitzer</a:t>
            </a:r>
            <a:r>
              <a:rPr lang="de-DE" dirty="0"/>
              <a:t>, …</a:t>
            </a:r>
          </a:p>
          <a:p>
            <a:endParaRPr lang="de-DE" dirty="0"/>
          </a:p>
          <a:p>
            <a:r>
              <a:rPr lang="de-DE" dirty="0"/>
              <a:t>Methoden: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kaufen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betanken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beladen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starten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landen</a:t>
            </a:r>
            <a:r>
              <a:rPr lang="de-DE" dirty="0"/>
              <a:t>,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verschrotten</a:t>
            </a:r>
            <a:r>
              <a:rPr lang="de-DE" dirty="0"/>
              <a:t>, … </a:t>
            </a:r>
          </a:p>
          <a:p>
            <a:endParaRPr lang="de-DE" dirty="0"/>
          </a:p>
          <a:p>
            <a:r>
              <a:rPr lang="de-DE" dirty="0"/>
              <a:t>Vererbung: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Helikopter</a:t>
            </a:r>
            <a:r>
              <a:rPr lang="de-DE" dirty="0"/>
              <a:t> erbt Attribute und Methoden von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Luftfahrzeug</a:t>
            </a:r>
            <a:r>
              <a:rPr lang="de-DE" dirty="0"/>
              <a:t>. </a:t>
            </a:r>
          </a:p>
          <a:p>
            <a:r>
              <a:rPr lang="de-DE" dirty="0"/>
              <a:t>Zusätzliche Attribute: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Rotordurchmesser</a:t>
            </a:r>
            <a:r>
              <a:rPr lang="de-DE" dirty="0"/>
              <a:t>, …</a:t>
            </a:r>
          </a:p>
          <a:p>
            <a:r>
              <a:rPr lang="de-DE" dirty="0"/>
              <a:t>Zusätzliche Methoden: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hovern</a:t>
            </a:r>
            <a:r>
              <a:rPr lang="de-DE" dirty="0"/>
              <a:t>, …</a:t>
            </a:r>
          </a:p>
          <a:p>
            <a:endParaRPr lang="de-DE" dirty="0"/>
          </a:p>
          <a:p>
            <a:r>
              <a:rPr lang="de-DE" dirty="0"/>
              <a:t>plus-Operator überladen: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Flotte = Flzg_1 + Flzg_2 + Flzg_3 + Flzg_4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1C5C-24B4-4727-A93C-2F69D63C155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7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 der Luftfahrzeugklasse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classdef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Luftfahrzeug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properties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hersteller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methods</a:t>
            </a:r>
          </a:p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%% Konstruktor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 = Luftfahrzeug (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der_hersteller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…)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obj.hersteller =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der_hersteller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…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kaufen (obj, neuer_besitzer)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obj.besitzer = neuer_besitzer;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           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1C5C-24B4-4727-A93C-2F69D63C155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Instanziierung, Betankung und Verschrottung zweier Luftfahrzeuge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flz_1 = Luftfahrzeug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'Airbus'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…) 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flz_2 = Luftfahrzeug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'Boeing'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…)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flz_1.betanken (20000, …)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flz_2.betanken (35000, …)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flz_1.verschrotten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'14.11.2018'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…)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flz_2.verschrotten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'24.12.2020'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…)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1C5C-24B4-4727-A93C-2F69D63C155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3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Unterklasse Helikopter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classdef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Helikopter &lt; Luftfahrzeug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properties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rotordurchmesser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methods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function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hovern (obj, hoehe)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…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            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1C5C-24B4-4727-A93C-2F69D63C155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83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PC-Aufbau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Netzteil, Laufwerke, Festplatten, Prozessor, Speicher, Grafikkarte, Hauptplatine, Schnittstellen </a:t>
            </a:r>
          </a:p>
        </p:txBody>
      </p:sp>
    </p:spTree>
    <p:extLst>
      <p:ext uri="{BB962C8B-B14F-4D97-AF65-F5344CB8AC3E}">
        <p14:creationId xmlns:p14="http://schemas.microsoft.com/office/powerpoint/2010/main" val="3302108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Polynomklasse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de-DE" dirty="0"/>
                  <a:t>Polynomobjekt: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+7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de-DE" b="0" dirty="0"/>
              </a:p>
              <a:p>
                <a:endParaRPr lang="de-DE" dirty="0"/>
              </a:p>
              <a:p>
                <a:r>
                  <a:rPr lang="de-DE" dirty="0"/>
                  <a:t>Attribut: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koeffizienten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endParaRPr lang="de-DE" dirty="0"/>
              </a:p>
              <a:p>
                <a:r>
                  <a:rPr lang="de-DE" dirty="0"/>
                  <a:t>Methoden: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darstellen(p)</a:t>
                </a:r>
                <a:r>
                  <a:rPr lang="de-DE" dirty="0"/>
                  <a:t>,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auswerten(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p,x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r>
                  <a:rPr lang="de-DE" dirty="0"/>
                  <a:t>,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zeichnen(p)</a:t>
                </a:r>
                <a:r>
                  <a:rPr lang="de-DE" dirty="0"/>
                  <a:t>,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ableiten(p)</a:t>
                </a:r>
                <a:r>
                  <a:rPr lang="de-DE" dirty="0"/>
                  <a:t>, …</a:t>
                </a:r>
              </a:p>
              <a:p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de-DE" dirty="0"/>
                  <a:t>Plus-Operator überladen :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pp = plus(p_1, p_2) </a:t>
                </a:r>
                <a:r>
                  <a:rPr lang="de-DE" dirty="0"/>
                  <a:t>oder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pp = p_1 + p_2 </a:t>
                </a:r>
              </a:p>
              <a:p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de-DE" dirty="0"/>
                  <a:t>Vererbung: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QuadratischesPolynom</a:t>
                </a:r>
                <a:r>
                  <a:rPr lang="de-DE" dirty="0"/>
                  <a:t> erbt Attribute und Methoden von 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Polynom</a:t>
                </a:r>
                <a:r>
                  <a:rPr lang="de-DE" dirty="0"/>
                  <a:t>. </a:t>
                </a:r>
              </a:p>
              <a:p>
                <a:r>
                  <a:rPr lang="de-DE" dirty="0"/>
                  <a:t>Zusätzlich: Konstruktor übernimmt nur die ersten drei Koeffizienten.</a:t>
                </a:r>
              </a:p>
              <a:p>
                <a:endParaRPr lang="de-D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b="0" dirty="0"/>
              </a:p>
            </p:txBody>
          </p:sp>
        </mc:Choice>
        <mc:Fallback xmlns="">
          <p:sp>
            <p:nvSpPr>
              <p:cNvPr id="5" name="Text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520" t="-14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A306-4BD8-4401-B229-A36DA02A99A9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860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Bildverarbeitung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Farbmodelle, Auflösung</a:t>
            </a:r>
          </a:p>
        </p:txBody>
      </p:sp>
    </p:spTree>
    <p:extLst>
      <p:ext uri="{BB962C8B-B14F-4D97-AF65-F5344CB8AC3E}">
        <p14:creationId xmlns:p14="http://schemas.microsoft.com/office/powerpoint/2010/main" val="2403650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FD40-670B-C85E-6035-EFA9EF12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ea typeface="Calibri"/>
                <a:cs typeface="Calibri"/>
              </a:rPr>
              <a:t>Boo!lean</a:t>
            </a:r>
            <a:r>
              <a:rPr lang="de-DE" dirty="0">
                <a:ea typeface="Calibri"/>
                <a:cs typeface="Calibri"/>
              </a:rPr>
              <a:t> Halloween 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ECB5CA-826F-4319-CABE-C0B3841C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BA7BA-D8EB-B295-6263-01427B09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8D4A52-98FD-1A32-1C4D-651E2A7C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52</a:t>
            </a:fld>
            <a:endParaRPr lang="de-DE" dirty="0"/>
          </a:p>
        </p:txBody>
      </p:sp>
      <p:pic>
        <p:nvPicPr>
          <p:cNvPr id="14" name="Grafik 13" descr="Ein Bild, das Text, Clipart, Cartoon, Halloween enthält.&#10;&#10;KI-generierte Inhalte können fehlerhaft sein.">
            <a:extLst>
              <a:ext uri="{FF2B5EF4-FFF2-40B4-BE49-F238E27FC236}">
                <a16:creationId xmlns:a16="http://schemas.microsoft.com/office/drawing/2014/main" id="{17B4F04F-BB55-A2CF-3B83-57F63004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552" y="1576551"/>
            <a:ext cx="3704897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8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7A6C6-CF77-674F-3723-F0E78333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QR-Code in einem Video?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982875-0C7F-24C0-8C37-32FC4CAA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42449C-30AE-E8E1-902D-95315EA3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1F3266-F932-C0FF-C996-1D0D2B52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53</a:t>
            </a:fld>
            <a:endParaRPr lang="de-DE" dirty="0"/>
          </a:p>
        </p:txBody>
      </p:sp>
      <p:pic>
        <p:nvPicPr>
          <p:cNvPr id="9" name="ec04bc8e152fb354">
            <a:hlinkClick r:id="" action="ppaction://media"/>
            <a:extLst>
              <a:ext uri="{FF2B5EF4-FFF2-40B4-BE49-F238E27FC236}">
                <a16:creationId xmlns:a16="http://schemas.microsoft.com/office/drawing/2014/main" id="{647D1CC4-639A-CD4C-EE5A-CF4A6B304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2300" y="2240868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569782"/>
            <a:ext cx="8426450" cy="612289"/>
          </a:xfrm>
        </p:spPr>
        <p:txBody>
          <a:bodyPr/>
          <a:lstStyle/>
          <a:p>
            <a:r>
              <a:rPr lang="de-DE" dirty="0"/>
              <a:t>RGB (Rot, Grün, Blau</a:t>
            </a:r>
            <a:r>
              <a:rPr lang="de-DE"/>
              <a:t>) Würfel, </a:t>
            </a:r>
            <a:r>
              <a:rPr lang="de-DE" dirty="0"/>
              <a:t>Additive Farbmischung</a:t>
            </a:r>
          </a:p>
        </p:txBody>
      </p:sp>
      <p:cxnSp>
        <p:nvCxnSpPr>
          <p:cNvPr id="25" name="Gerade Verbindung mit Pfeil 24"/>
          <p:cNvCxnSpPr>
            <a:cxnSpLocks/>
          </p:cNvCxnSpPr>
          <p:nvPr/>
        </p:nvCxnSpPr>
        <p:spPr>
          <a:xfrm flipV="1">
            <a:off x="5199564" y="4446257"/>
            <a:ext cx="740588" cy="530915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1907704" y="5769260"/>
            <a:ext cx="720080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1939400" y="5564369"/>
            <a:ext cx="688384" cy="70894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Grün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07130"/>
            <a:ext cx="2123851" cy="21218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63989"/>
            <a:ext cx="2287224" cy="22850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20849"/>
            <a:ext cx="2450597" cy="24483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75342"/>
            <a:ext cx="2613970" cy="2611532"/>
          </a:xfrm>
          <a:prstGeom prst="rect">
            <a:avLst/>
          </a:prstGeom>
        </p:spPr>
      </p:pic>
      <p:cxnSp>
        <p:nvCxnSpPr>
          <p:cNvPr id="29" name="Gerade Verbindung mit Pfeil 28"/>
          <p:cNvCxnSpPr/>
          <p:nvPr/>
        </p:nvCxnSpPr>
        <p:spPr>
          <a:xfrm flipV="1">
            <a:off x="780320" y="3935236"/>
            <a:ext cx="0" cy="71790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93204" y="384674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Rot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5292080" y="445881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Blau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71500" y="2528900"/>
            <a:ext cx="1357744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[255, 0, 0]</a:t>
            </a:r>
          </a:p>
        </p:txBody>
      </p:sp>
      <p:cxnSp>
        <p:nvCxnSpPr>
          <p:cNvPr id="48" name="Gerade Verbindung mit Pfeil 47"/>
          <p:cNvCxnSpPr>
            <a:stCxn id="45" idx="2"/>
          </p:cNvCxnSpPr>
          <p:nvPr/>
        </p:nvCxnSpPr>
        <p:spPr>
          <a:xfrm>
            <a:off x="750372" y="2775121"/>
            <a:ext cx="215274" cy="200221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1979712" y="1988840"/>
            <a:ext cx="166966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[255, 255, 0]</a:t>
            </a:r>
          </a:p>
        </p:txBody>
      </p:sp>
      <p:cxnSp>
        <p:nvCxnSpPr>
          <p:cNvPr id="53" name="Gerade Verbindung mit Pfeil 52"/>
          <p:cNvCxnSpPr>
            <a:stCxn id="52" idx="2"/>
          </p:cNvCxnSpPr>
          <p:nvPr/>
        </p:nvCxnSpPr>
        <p:spPr>
          <a:xfrm>
            <a:off x="2814546" y="2235061"/>
            <a:ext cx="765070" cy="740281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179512" y="5811071"/>
            <a:ext cx="1110882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 0, 0]</a:t>
            </a:r>
          </a:p>
        </p:txBody>
      </p:sp>
      <p:cxnSp>
        <p:nvCxnSpPr>
          <p:cNvPr id="57" name="Gerade Verbindung mit Pfeil 56"/>
          <p:cNvCxnSpPr>
            <a:stCxn id="56" idx="0"/>
          </p:cNvCxnSpPr>
          <p:nvPr/>
        </p:nvCxnSpPr>
        <p:spPr>
          <a:xfrm flipV="1">
            <a:off x="734953" y="5586874"/>
            <a:ext cx="231327" cy="224197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3106244" y="5806966"/>
            <a:ext cx="1357744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 255, 0]</a:t>
            </a:r>
          </a:p>
        </p:txBody>
      </p:sp>
      <p:cxnSp>
        <p:nvCxnSpPr>
          <p:cNvPr id="61" name="Gerade Verbindung mit Pfeil 60"/>
          <p:cNvCxnSpPr>
            <a:stCxn id="60" idx="0"/>
          </p:cNvCxnSpPr>
          <p:nvPr/>
        </p:nvCxnSpPr>
        <p:spPr>
          <a:xfrm flipH="1" flipV="1">
            <a:off x="3579616" y="5586874"/>
            <a:ext cx="205500" cy="220092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3406388" y="872716"/>
            <a:ext cx="166966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[255, 0, 255]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6778761" y="3681028"/>
            <a:ext cx="166966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 255, 255]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6624228" y="842519"/>
            <a:ext cx="20162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[255, 255, 255]</a:t>
            </a:r>
          </a:p>
        </p:txBody>
      </p:sp>
      <p:cxnSp>
        <p:nvCxnSpPr>
          <p:cNvPr id="37" name="Gerade Verbindung mit Pfeil 36"/>
          <p:cNvCxnSpPr>
            <a:stCxn id="75" idx="0"/>
          </p:cNvCxnSpPr>
          <p:nvPr/>
        </p:nvCxnSpPr>
        <p:spPr>
          <a:xfrm flipH="1" flipV="1">
            <a:off x="7408095" y="3435092"/>
            <a:ext cx="205500" cy="245936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stCxn id="79" idx="2"/>
          </p:cNvCxnSpPr>
          <p:nvPr/>
        </p:nvCxnSpPr>
        <p:spPr>
          <a:xfrm flipH="1">
            <a:off x="7415932" y="1088740"/>
            <a:ext cx="216408" cy="224825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076056" y="1131496"/>
            <a:ext cx="216024" cy="17884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8631-BC9D-44E5-A0B0-AFB31E25CF3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787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2DA4A-8889-4684-AAB6-5409F9D6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Cyan, Magenta, Yellow?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7D58FB-F4AC-4226-9BCB-D10334AB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6F2FD-63AC-44A6-ADC6-3C74E5C9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74FA71-7D90-4D47-A8AB-2C949289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55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B64515-07CC-40AD-878D-B166991E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881" y="1196975"/>
            <a:ext cx="4870238" cy="43291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277AC4-FFB9-422F-AA2D-1F72D122776B}"/>
              </a:ext>
            </a:extLst>
          </p:cNvPr>
          <p:cNvSpPr txBox="1"/>
          <p:nvPr/>
        </p:nvSpPr>
        <p:spPr>
          <a:xfrm>
            <a:off x="4125652" y="53372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https://i.imgur.com/zyTvvrt.jpg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2608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950C-0A34-4BD9-912B-D3F042228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0784" y="6394513"/>
            <a:ext cx="6805513" cy="179598"/>
          </a:xfrm>
        </p:spPr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Tauba Auerbach, RGB Colorspace Atlas, 3632 </a:t>
            </a:r>
            <a:r>
              <a:rPr lang="de-DE" dirty="0" err="1"/>
              <a:t>pages</a:t>
            </a:r>
            <a:r>
              <a:rPr lang="de-DE"/>
              <a:t>, 2011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125652" y="55892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http://taubaauerbach.com/view.php?id=286&amp;alt=699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8AD244-B3A2-4F87-B354-3D27B0C74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32" y="3700240"/>
            <a:ext cx="3048000" cy="20330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F477487-E298-485A-99B2-ACDD2424A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468" y="3700240"/>
            <a:ext cx="3048000" cy="203301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95A9A25-6E74-491E-AC07-976CB9A1A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1196975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5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950C-0A34-4BD9-912B-D3F042228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Programmer Humor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0" y="1369506"/>
            <a:ext cx="6309320" cy="451291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25652" y="55892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https://i.redd.it/hx8sd1zm66m01.jpg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35061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950C-0A34-4BD9-912B-D3F042228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Programmer Humor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389" y="1369506"/>
            <a:ext cx="6017221" cy="451291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25652" y="55892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https://i.imgur.com/VOjUYlR.jpg</a:t>
            </a:r>
            <a:endParaRPr lang="de-DE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200"/>
              </a:spcBef>
              <a:buClr>
                <a:schemeClr val="bg2"/>
              </a:buClr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80547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950C-0A34-4BD9-912B-D3F04222827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Großer Buch- und Kinoerfolg?</a:t>
            </a:r>
          </a:p>
        </p:txBody>
      </p:sp>
      <p:sp>
        <p:nvSpPr>
          <p:cNvPr id="2" name="Rechteck 1"/>
          <p:cNvSpPr/>
          <p:nvPr/>
        </p:nvSpPr>
        <p:spPr>
          <a:xfrm>
            <a:off x="358775" y="1376363"/>
            <a:ext cx="8426450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#050505    #0A0A0A    #0F0F0F    #141414    #191919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#1E1E1E    #232323    #282828    #2D2D2D    #323232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#373737    #3C3C3C    #414141    #464646    #4B4B4B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#505050    #555555    #5A5A5A    #5F5F5F    #646464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#696969    #6E6E6E    #737373    #787878    #7D7D7D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#828282    #878787    #8C8C8C    #919191    #969696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#9B9B9B    #A0A0A0    #A5A5A5    #AAAAAA    #AFAFAF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#B4B4B4    #B9B9B9    #BEBEBE    #C3C3C3    #C8C8C8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#CDCDCD    #D2D2D2    #D7D7D7    #DCDCDC    #E1E1E1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#E6E6E6    #EBEBEB    #F0F0F0    #F5F5F5    #FAFAFA</a:t>
            </a:r>
          </a:p>
        </p:txBody>
      </p:sp>
    </p:spTree>
    <p:extLst>
      <p:ext uri="{BB962C8B-B14F-4D97-AF65-F5344CB8AC3E}">
        <p14:creationId xmlns:p14="http://schemas.microsoft.com/office/powerpoint/2010/main" val="367655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PC-Aufbau</a:t>
            </a:r>
          </a:p>
        </p:txBody>
      </p:sp>
      <p:pic>
        <p:nvPicPr>
          <p:cNvPr id="6" name="Bildplatzhalt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r="488"/>
          <a:stretch>
            <a:fillRect/>
          </a:stretch>
        </p:blipFill>
        <p:spPr bwMode="gray">
          <a:xfrm>
            <a:off x="4031121" y="1196752"/>
            <a:ext cx="4105275" cy="4789487"/>
          </a:xfrm>
          <a:prstGeom prst="rect">
            <a:avLst/>
          </a:prstGeom>
        </p:spPr>
      </p:pic>
      <p:cxnSp>
        <p:nvCxnSpPr>
          <p:cNvPr id="7" name="Gerade Verbindung mit Pfeil 6"/>
          <p:cNvCxnSpPr>
            <a:stCxn id="8" idx="3"/>
          </p:cNvCxnSpPr>
          <p:nvPr/>
        </p:nvCxnSpPr>
        <p:spPr>
          <a:xfrm>
            <a:off x="3815159" y="1840587"/>
            <a:ext cx="2880320" cy="46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039480" y="1655921"/>
            <a:ext cx="177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Blu-ray-Laufwerk</a:t>
            </a:r>
          </a:p>
        </p:txBody>
      </p:sp>
      <p:cxnSp>
        <p:nvCxnSpPr>
          <p:cNvPr id="9" name="Gerade Verbindung mit Pfeil 8"/>
          <p:cNvCxnSpPr>
            <a:stCxn id="10" idx="3"/>
          </p:cNvCxnSpPr>
          <p:nvPr/>
        </p:nvCxnSpPr>
        <p:spPr>
          <a:xfrm>
            <a:off x="3815159" y="2164623"/>
            <a:ext cx="1008112" cy="24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2903243" y="1979957"/>
            <a:ext cx="91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Netzteil</a:t>
            </a:r>
          </a:p>
        </p:txBody>
      </p:sp>
      <p:cxnSp>
        <p:nvCxnSpPr>
          <p:cNvPr id="11" name="Gerade Verbindung mit Pfeil 10"/>
          <p:cNvCxnSpPr>
            <a:stCxn id="12" idx="3"/>
          </p:cNvCxnSpPr>
          <p:nvPr/>
        </p:nvCxnSpPr>
        <p:spPr>
          <a:xfrm>
            <a:off x="3815221" y="2488659"/>
            <a:ext cx="1728130" cy="6887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2405796" y="2303993"/>
            <a:ext cx="140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Hauptplatine</a:t>
            </a:r>
          </a:p>
        </p:txBody>
      </p:sp>
      <p:cxnSp>
        <p:nvCxnSpPr>
          <p:cNvPr id="13" name="Gerade Verbindung mit Pfeil 12"/>
          <p:cNvCxnSpPr>
            <a:stCxn id="14" idx="3"/>
          </p:cNvCxnSpPr>
          <p:nvPr/>
        </p:nvCxnSpPr>
        <p:spPr>
          <a:xfrm>
            <a:off x="3815159" y="3460767"/>
            <a:ext cx="1584176" cy="2566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359468" y="3276101"/>
            <a:ext cx="3455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Prozessor (CPU), Kühlkörper, Lüfter</a:t>
            </a:r>
          </a:p>
        </p:txBody>
      </p:sp>
      <p:cxnSp>
        <p:nvCxnSpPr>
          <p:cNvPr id="15" name="Gerade Verbindung mit Pfeil 14"/>
          <p:cNvCxnSpPr>
            <a:stCxn id="16" idx="3"/>
          </p:cNvCxnSpPr>
          <p:nvPr/>
        </p:nvCxnSpPr>
        <p:spPr>
          <a:xfrm>
            <a:off x="3815159" y="2812695"/>
            <a:ext cx="720837" cy="292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1521197" y="2628029"/>
            <a:ext cx="229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Schnittstellen (USB, …)</a:t>
            </a:r>
          </a:p>
        </p:txBody>
      </p:sp>
      <p:cxnSp>
        <p:nvCxnSpPr>
          <p:cNvPr id="17" name="Gerade Verbindung mit Pfeil 16"/>
          <p:cNvCxnSpPr>
            <a:stCxn id="18" idx="3"/>
          </p:cNvCxnSpPr>
          <p:nvPr/>
        </p:nvCxnSpPr>
        <p:spPr>
          <a:xfrm>
            <a:off x="3815159" y="3136731"/>
            <a:ext cx="2124236" cy="292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611735" y="2952065"/>
            <a:ext cx="22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Hauptspeicher (RAM)</a:t>
            </a:r>
          </a:p>
        </p:txBody>
      </p:sp>
      <p:cxnSp>
        <p:nvCxnSpPr>
          <p:cNvPr id="19" name="Gerade Verbindung mit Pfeil 18"/>
          <p:cNvCxnSpPr>
            <a:stCxn id="20" idx="3"/>
          </p:cNvCxnSpPr>
          <p:nvPr/>
        </p:nvCxnSpPr>
        <p:spPr>
          <a:xfrm>
            <a:off x="3815159" y="3784803"/>
            <a:ext cx="504813" cy="766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2294486" y="3600137"/>
            <a:ext cx="152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Gehäuselüfter</a:t>
            </a:r>
          </a:p>
        </p:txBody>
      </p:sp>
      <p:cxnSp>
        <p:nvCxnSpPr>
          <p:cNvPr id="21" name="Gerade Verbindung mit Pfeil 20"/>
          <p:cNvCxnSpPr>
            <a:stCxn id="22" idx="3"/>
          </p:cNvCxnSpPr>
          <p:nvPr/>
        </p:nvCxnSpPr>
        <p:spPr>
          <a:xfrm flipV="1">
            <a:off x="3824039" y="4419343"/>
            <a:ext cx="2988332" cy="9530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2710657" y="5187767"/>
            <a:ext cx="111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Festplatte</a:t>
            </a:r>
          </a:p>
        </p:txBody>
      </p:sp>
      <p:cxnSp>
        <p:nvCxnSpPr>
          <p:cNvPr id="23" name="Gerade Verbindung mit Pfeil 22"/>
          <p:cNvCxnSpPr>
            <a:stCxn id="24" idx="3"/>
          </p:cNvCxnSpPr>
          <p:nvPr/>
        </p:nvCxnSpPr>
        <p:spPr>
          <a:xfrm flipV="1">
            <a:off x="3815159" y="4422858"/>
            <a:ext cx="1260897" cy="100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2591491" y="4248209"/>
            <a:ext cx="1223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Grafikkarte</a:t>
            </a:r>
          </a:p>
        </p:txBody>
      </p:sp>
      <p:cxnSp>
        <p:nvCxnSpPr>
          <p:cNvPr id="25" name="Gerade Verbindung mit Pfeil 24"/>
          <p:cNvCxnSpPr>
            <a:stCxn id="26" idx="3"/>
          </p:cNvCxnSpPr>
          <p:nvPr/>
        </p:nvCxnSpPr>
        <p:spPr>
          <a:xfrm flipV="1">
            <a:off x="3815159" y="4628575"/>
            <a:ext cx="1872965" cy="1283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638602" y="4572245"/>
            <a:ext cx="217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Heatpipe, Kühlkörper</a:t>
            </a:r>
          </a:p>
        </p:txBody>
      </p:sp>
      <p:cxnSp>
        <p:nvCxnSpPr>
          <p:cNvPr id="27" name="Gerade Verbindung mit Pfeil 26"/>
          <p:cNvCxnSpPr>
            <a:stCxn id="28" idx="3"/>
          </p:cNvCxnSpPr>
          <p:nvPr/>
        </p:nvCxnSpPr>
        <p:spPr>
          <a:xfrm flipV="1">
            <a:off x="3815159" y="4833565"/>
            <a:ext cx="720837" cy="2473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2571099" y="4896281"/>
            <a:ext cx="1244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Steckplätze</a:t>
            </a:r>
          </a:p>
        </p:txBody>
      </p:sp>
      <p:cxnSp>
        <p:nvCxnSpPr>
          <p:cNvPr id="29" name="Gerade Verbindung mit Pfeil 28"/>
          <p:cNvCxnSpPr>
            <a:stCxn id="30" idx="3"/>
          </p:cNvCxnSpPr>
          <p:nvPr/>
        </p:nvCxnSpPr>
        <p:spPr>
          <a:xfrm>
            <a:off x="3824039" y="4108839"/>
            <a:ext cx="1504045" cy="853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1662293" y="3924173"/>
            <a:ext cx="216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Solid State Disk (SSD)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910626" y="5983292"/>
            <a:ext cx="43697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https://de.wikipedia.org/wiki/Personal_Computer</a:t>
            </a:r>
            <a:endParaRPr lang="de-DE" sz="12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7D83-0653-4C60-96A4-FBF200584228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3" name="Fußzeilenplatzhalt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4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HSV (Hue = Farbe , Saturation = Sättigung, Value = Hellwert)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64804"/>
            <a:ext cx="2025894" cy="15278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64" y="1937065"/>
            <a:ext cx="2363543" cy="178251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2" y="2299224"/>
            <a:ext cx="2701192" cy="203715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16" y="2662212"/>
            <a:ext cx="3038841" cy="229180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120390"/>
            <a:ext cx="3376490" cy="2546447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 flipH="1">
            <a:off x="4989308" y="3738736"/>
            <a:ext cx="733708" cy="74178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2447764" y="4365104"/>
            <a:ext cx="720080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8" name="Bogen 37"/>
          <p:cNvSpPr/>
          <p:nvPr/>
        </p:nvSpPr>
        <p:spPr>
          <a:xfrm>
            <a:off x="1953257" y="3143374"/>
            <a:ext cx="2410126" cy="2410126"/>
          </a:xfrm>
          <a:prstGeom prst="arc">
            <a:avLst>
              <a:gd name="adj1" fmla="val 8421277"/>
              <a:gd name="adj2" fmla="val 10820437"/>
            </a:avLst>
          </a:prstGeom>
          <a:ln w="254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Textfeld 38"/>
          <p:cNvSpPr txBox="1"/>
          <p:nvPr/>
        </p:nvSpPr>
        <p:spPr>
          <a:xfrm>
            <a:off x="2339752" y="371703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Sättigung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328084" y="37747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Hellwert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45332" y="427879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Farbe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978F-A86F-4E71-A529-E2BBB902779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180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>
          <a:xfrm>
            <a:off x="6444208" y="4617132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0" name="Textfeld 59"/>
          <p:cNvSpPr txBox="1"/>
          <p:nvPr/>
        </p:nvSpPr>
        <p:spPr>
          <a:xfrm>
            <a:off x="6480212" y="4653136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139 ...  37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114 ... 182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219 ...  23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4211960" y="4617132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9" name="Textfeld 58"/>
          <p:cNvSpPr txBox="1"/>
          <p:nvPr/>
        </p:nvSpPr>
        <p:spPr>
          <a:xfrm>
            <a:off x="4247964" y="4653137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  <p:sp>
        <p:nvSpPr>
          <p:cNvPr id="42" name="Abgerundetes Rechteck 41"/>
          <p:cNvSpPr/>
          <p:nvPr/>
        </p:nvSpPr>
        <p:spPr>
          <a:xfrm>
            <a:off x="2015716" y="4617132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9" name="Textfeld 48"/>
          <p:cNvSpPr txBox="1"/>
          <p:nvPr/>
        </p:nvSpPr>
        <p:spPr>
          <a:xfrm>
            <a:off x="2051720" y="4653136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  <p:sp>
        <p:nvSpPr>
          <p:cNvPr id="45" name="Abgerundetes Rechteck 44"/>
          <p:cNvSpPr/>
          <p:nvPr/>
        </p:nvSpPr>
        <p:spPr>
          <a:xfrm>
            <a:off x="1799692" y="4833157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3" name="Abgerundetes Rechteck 52"/>
          <p:cNvSpPr/>
          <p:nvPr/>
        </p:nvSpPr>
        <p:spPr>
          <a:xfrm>
            <a:off x="6264188" y="1196752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7" name="Textfeld 56"/>
          <p:cNvSpPr txBox="1"/>
          <p:nvPr/>
        </p:nvSpPr>
        <p:spPr>
          <a:xfrm>
            <a:off x="6300192" y="1232757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139 ...  37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114 ... 182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219 ...  23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Rote, grüne und blaue Farbebenen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98" y="3032956"/>
            <a:ext cx="1653238" cy="1239929"/>
          </a:xfrm>
          <a:prstGeom prst="rect">
            <a:avLst/>
          </a:prstGeom>
        </p:spPr>
      </p:pic>
      <p:pic>
        <p:nvPicPr>
          <p:cNvPr id="15" name="Grafik 1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1268760"/>
            <a:ext cx="1653238" cy="123992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3032956"/>
            <a:ext cx="1653238" cy="12399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32956"/>
            <a:ext cx="1653238" cy="1239929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 flipH="1">
            <a:off x="3197958" y="2508689"/>
            <a:ext cx="548896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5397146" y="2508689"/>
            <a:ext cx="543007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5" idx="2"/>
            <a:endCxn id="17" idx="0"/>
          </p:cNvCxnSpPr>
          <p:nvPr/>
        </p:nvCxnSpPr>
        <p:spPr>
          <a:xfrm>
            <a:off x="4570527" y="2508689"/>
            <a:ext cx="0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2" name="Abgerundetes Rechteck 51"/>
          <p:cNvSpPr/>
          <p:nvPr/>
        </p:nvSpPr>
        <p:spPr>
          <a:xfrm>
            <a:off x="6048164" y="1412777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6" name="Textfeld 55"/>
          <p:cNvSpPr txBox="1"/>
          <p:nvPr/>
        </p:nvSpPr>
        <p:spPr>
          <a:xfrm>
            <a:off x="6084168" y="1448781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255 ... 117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211 ...  49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137 ...  85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51" name="Abgerundetes Rechteck 50"/>
          <p:cNvSpPr/>
          <p:nvPr/>
        </p:nvSpPr>
        <p:spPr>
          <a:xfrm>
            <a:off x="5832140" y="1628800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5" name="Textfeld 54"/>
          <p:cNvSpPr txBox="1"/>
          <p:nvPr/>
        </p:nvSpPr>
        <p:spPr>
          <a:xfrm>
            <a:off x="5868144" y="1664804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42 ...  56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88 ... 144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9520-E1F0-4A57-94CB-CA3214A5E73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28" name="Abgerundetes Rechteck 27"/>
          <p:cNvSpPr/>
          <p:nvPr/>
        </p:nvSpPr>
        <p:spPr>
          <a:xfrm>
            <a:off x="6228184" y="4833157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7" name="Abgerundetes Rechteck 36"/>
          <p:cNvSpPr/>
          <p:nvPr/>
        </p:nvSpPr>
        <p:spPr>
          <a:xfrm>
            <a:off x="3995936" y="4833157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0" name="Textfeld 49"/>
          <p:cNvSpPr txBox="1"/>
          <p:nvPr/>
        </p:nvSpPr>
        <p:spPr>
          <a:xfrm>
            <a:off x="4031940" y="4869160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255 ... 117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211 ...  49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137 ...  85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835696" y="4869161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  <p:sp>
        <p:nvSpPr>
          <p:cNvPr id="47" name="Abgerundetes Rechteck 46"/>
          <p:cNvSpPr/>
          <p:nvPr/>
        </p:nvSpPr>
        <p:spPr>
          <a:xfrm>
            <a:off x="1583668" y="5049180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8" name="Textfeld 47"/>
          <p:cNvSpPr txBox="1"/>
          <p:nvPr/>
        </p:nvSpPr>
        <p:spPr>
          <a:xfrm>
            <a:off x="1619672" y="5085184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42 ...  56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88 ... 144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3779912" y="5049180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8" name="Textfeld 57"/>
          <p:cNvSpPr txBox="1"/>
          <p:nvPr/>
        </p:nvSpPr>
        <p:spPr>
          <a:xfrm>
            <a:off x="3815916" y="5085185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6264188" y="4869160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012160" y="5049180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2" name="Textfeld 61"/>
          <p:cNvSpPr txBox="1"/>
          <p:nvPr/>
        </p:nvSpPr>
        <p:spPr>
          <a:xfrm>
            <a:off x="6048164" y="5085184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0 ...   0 </a:t>
            </a:r>
          </a:p>
        </p:txBody>
      </p:sp>
    </p:spTree>
    <p:extLst>
      <p:ext uri="{BB962C8B-B14F-4D97-AF65-F5344CB8AC3E}">
        <p14:creationId xmlns:p14="http://schemas.microsoft.com/office/powerpoint/2010/main" val="23036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0" grpId="0"/>
      <p:bldP spid="34" grpId="0" animBg="1"/>
      <p:bldP spid="59" grpId="0"/>
      <p:bldP spid="42" grpId="0" animBg="1"/>
      <p:bldP spid="49" grpId="0"/>
      <p:bldP spid="45" grpId="0" animBg="1"/>
      <p:bldP spid="53" grpId="0" animBg="1"/>
      <p:bldP spid="57" grpId="0"/>
      <p:bldP spid="52" grpId="0" animBg="1"/>
      <p:bldP spid="56" grpId="0"/>
      <p:bldP spid="51" grpId="0" animBg="1"/>
      <p:bldP spid="55" grpId="0"/>
      <p:bldP spid="28" grpId="0" animBg="1"/>
      <p:bldP spid="37" grpId="0" animBg="1"/>
      <p:bldP spid="50" grpId="0"/>
      <p:bldP spid="46" grpId="0"/>
      <p:bldP spid="47" grpId="0" animBg="1"/>
      <p:bldP spid="48" grpId="0"/>
      <p:bldP spid="39" grpId="0" animBg="1"/>
      <p:bldP spid="58" grpId="0"/>
      <p:bldP spid="61" grpId="0"/>
      <p:bldP spid="31" grpId="0" animBg="1"/>
      <p:bldP spid="6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Grauwert aus roter, grüner und blauer Farbebene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82" y="4761148"/>
            <a:ext cx="1653238" cy="1239929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 flipH="1">
            <a:off x="3197958" y="2544693"/>
            <a:ext cx="548896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5397146" y="2544693"/>
            <a:ext cx="543007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4570527" y="2544693"/>
            <a:ext cx="0" cy="52426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4570527" y="4084968"/>
            <a:ext cx="0" cy="60417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flipH="1">
            <a:off x="5220072" y="4077072"/>
            <a:ext cx="720082" cy="61206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3233960" y="4041068"/>
            <a:ext cx="653964" cy="64807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449253" y="4761148"/>
            <a:ext cx="3114635" cy="86177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bild_grau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( ...  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0.299 * (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bild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(:, :, 1)) + ...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0.587 * (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bild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(:, :, 2)) + ...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0.114 * (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bild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(:, :, 3)))   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3995936" y="4761148"/>
            <a:ext cx="1152128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4031940" y="4797152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178 ...  90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170 ...  50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132 ...  96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9520-E1F0-4A57-94CB-CA3214A5E73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26" name="Abgerundetes Rechteck 25"/>
          <p:cNvSpPr/>
          <p:nvPr/>
        </p:nvSpPr>
        <p:spPr>
          <a:xfrm>
            <a:off x="4247964" y="1196752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4283968" y="1232757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139 ...  37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114 ... 182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219 ...  23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4031940" y="1412777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29" name="Textfeld 28"/>
          <p:cNvSpPr txBox="1"/>
          <p:nvPr/>
        </p:nvSpPr>
        <p:spPr>
          <a:xfrm>
            <a:off x="4067944" y="1448781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255 ... 117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211 ...  49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137 ...  85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3815916" y="1628800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3851920" y="1664804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42 ...  56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88 ... 144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2015716" y="3104964"/>
            <a:ext cx="1152128" cy="864096"/>
          </a:xfrm>
          <a:prstGeom prst="roundRect">
            <a:avLst/>
          </a:prstGeom>
          <a:solidFill>
            <a:srgbClr val="FFF0F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2051720" y="3140968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42 ...  56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111 ...   0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88 ... 144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7" name="Abgerundetes Rechteck 36"/>
          <p:cNvSpPr/>
          <p:nvPr/>
        </p:nvSpPr>
        <p:spPr>
          <a:xfrm>
            <a:off x="3995936" y="3140968"/>
            <a:ext cx="1152128" cy="864096"/>
          </a:xfrm>
          <a:prstGeom prst="roundRect">
            <a:avLst/>
          </a:prstGeom>
          <a:solidFill>
            <a:srgbClr val="F0FFF0"/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38" name="Textfeld 37"/>
          <p:cNvSpPr txBox="1"/>
          <p:nvPr/>
        </p:nvSpPr>
        <p:spPr>
          <a:xfrm>
            <a:off x="4031940" y="3176972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255 ... 117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211 ...  49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137 ...  85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5976156" y="3140968"/>
            <a:ext cx="1152128" cy="864096"/>
          </a:xfrm>
          <a:prstGeom prst="roundRect">
            <a:avLst/>
          </a:prstGeom>
          <a:solidFill>
            <a:srgbClr val="F0F0FF"/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0" name="Textfeld 39"/>
          <p:cNvSpPr txBox="1"/>
          <p:nvPr/>
        </p:nvSpPr>
        <p:spPr>
          <a:xfrm>
            <a:off x="6012160" y="3176973"/>
            <a:ext cx="1080120" cy="792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139 ...  37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114 ... 182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: ...   :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219 ...  23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42" name="Grafik 4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1653238" cy="12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39" grpId="0" animBg="1"/>
      <p:bldP spid="4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Farbtabelle </a:t>
            </a:r>
            <a:r>
              <a:rPr lang="de-DE" dirty="0" err="1"/>
              <a:t>parula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colormap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default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0.2422    0.1504    0.6603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0.2444    0.1534    0.6728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0.2464    0.1569    0.6847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0.2484    0.1607    0.6961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0.2503    0.1648    0.7071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0.9692    0.9609    0.1061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0.9711    0.9667    0.1001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0.9730    0.9724    0.0938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0.9749    0.9782    0.0872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0.9769    0.9839    0.0805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04C178-7922-4E13-8B0A-02C334E3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125" y="1376772"/>
            <a:ext cx="5324383" cy="39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51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Farbtabelle </a:t>
            </a:r>
            <a:r>
              <a:rPr lang="de-DE" dirty="0" err="1"/>
              <a:t>gray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colormap </a:t>
            </a:r>
            <a:r>
              <a:rPr lang="de-DE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gray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0         0         0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0.0039    0.0039    0.0039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0.0078    0.0078    0.0078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0.0118    0.0118    0.0118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0.0157    0.0157    0.0157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0.9843    0.9843    0.9843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0.9882    0.9882    0.9882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0.9922    0.9922    0.9922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0.9961    0.9961    0.9961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1.0000    1.0000    1.0000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7" y="1376772"/>
            <a:ext cx="5334011" cy="40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57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Farbtabelle flag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7572-62DA-4211-9A1B-DF788188E207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colormap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flag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1     0     0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1     1     1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0     0     1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0     0     0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1     0     0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0     0     0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1     0     0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1     1     1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0     0     1</a:t>
            </a: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0     0     0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7" y="1376772"/>
            <a:ext cx="5334011" cy="40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78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Auflösung verringern durch Mittelwertbildung</a:t>
            </a:r>
          </a:p>
        </p:txBody>
      </p:sp>
      <p:pic>
        <p:nvPicPr>
          <p:cNvPr id="15" name="Grafik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4" y="1380295"/>
            <a:ext cx="2066548" cy="1549911"/>
          </a:xfrm>
          <a:prstGeom prst="rect">
            <a:avLst/>
          </a:prstGeom>
        </p:spPr>
      </p:pic>
      <p:cxnSp>
        <p:nvCxnSpPr>
          <p:cNvPr id="30" name="Gerade Verbindung mit Pfeil 29"/>
          <p:cNvCxnSpPr/>
          <p:nvPr/>
        </p:nvCxnSpPr>
        <p:spPr>
          <a:xfrm>
            <a:off x="5599993" y="2924944"/>
            <a:ext cx="772207" cy="103208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/>
        </p:nvGrpSpPr>
        <p:grpSpPr>
          <a:xfrm>
            <a:off x="3536085" y="1377460"/>
            <a:ext cx="2066548" cy="1550320"/>
            <a:chOff x="2411760" y="4149080"/>
            <a:chExt cx="2880320" cy="2160240"/>
          </a:xfrm>
        </p:grpSpPr>
        <p:sp>
          <p:nvSpPr>
            <p:cNvPr id="6" name="Rechteck 5"/>
            <p:cNvSpPr/>
            <p:nvPr/>
          </p:nvSpPr>
          <p:spPr>
            <a:xfrm>
              <a:off x="2411760" y="4149080"/>
              <a:ext cx="2880320" cy="2160240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0975" indent="-180975" algn="ctr">
                <a:spcBef>
                  <a:spcPts val="200"/>
                </a:spcBef>
                <a:buFont typeface="Calibri" panose="020F0502020204030204" pitchFamily="34" charset="0"/>
                <a:buChar char="▪"/>
              </a:pPr>
              <a:endParaRPr lang="de-DE" sz="1600" dirty="0"/>
            </a:p>
          </p:txBody>
        </p:sp>
        <p:cxnSp>
          <p:nvCxnSpPr>
            <p:cNvPr id="8" name="Gerader Verbinder 7"/>
            <p:cNvCxnSpPr/>
            <p:nvPr/>
          </p:nvCxnSpPr>
          <p:spPr>
            <a:xfrm>
              <a:off x="3131840" y="4149080"/>
              <a:ext cx="0" cy="216024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3851920" y="4149080"/>
              <a:ext cx="0" cy="216024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4572000" y="4149080"/>
              <a:ext cx="0" cy="216024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>
              <a:off x="2411760" y="4869160"/>
              <a:ext cx="288032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2411760" y="5589240"/>
              <a:ext cx="288032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2" y="3957032"/>
            <a:ext cx="2066548" cy="163220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6" y="3957033"/>
            <a:ext cx="2066547" cy="163220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957033"/>
            <a:ext cx="2066547" cy="1632207"/>
          </a:xfrm>
          <a:prstGeom prst="rect">
            <a:avLst/>
          </a:prstGeom>
        </p:spPr>
      </p:pic>
      <p:cxnSp>
        <p:nvCxnSpPr>
          <p:cNvPr id="45" name="Gerade Verbindung mit Pfeil 44"/>
          <p:cNvCxnSpPr>
            <a:stCxn id="6" idx="2"/>
            <a:endCxn id="23" idx="0"/>
          </p:cNvCxnSpPr>
          <p:nvPr/>
        </p:nvCxnSpPr>
        <p:spPr>
          <a:xfrm>
            <a:off x="4569359" y="2927780"/>
            <a:ext cx="2641" cy="1029253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>
            <a:off x="2771801" y="2924944"/>
            <a:ext cx="764284" cy="103208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095836" y="3248980"/>
            <a:ext cx="720080" cy="3600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3 × 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72000" y="3248980"/>
            <a:ext cx="720080" cy="3600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38 × 50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084168" y="3248980"/>
            <a:ext cx="720080" cy="3600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75 × 100</a:t>
            </a:r>
          </a:p>
        </p:txBody>
      </p:sp>
      <p:sp>
        <p:nvSpPr>
          <p:cNvPr id="9" name="Rechteck 8"/>
          <p:cNvSpPr/>
          <p:nvPr/>
        </p:nvSpPr>
        <p:spPr>
          <a:xfrm>
            <a:off x="5606230" y="1974691"/>
            <a:ext cx="121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3888 × 5184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AEE38-6FEC-4DDC-870E-683438B4B91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584684"/>
            <a:ext cx="8426450" cy="612289"/>
          </a:xfrm>
        </p:spPr>
        <p:txBody>
          <a:bodyPr/>
          <a:lstStyle/>
          <a:p>
            <a:r>
              <a:rPr lang="de-DE" dirty="0" err="1"/>
              <a:t>JungvMatt</a:t>
            </a:r>
            <a:r>
              <a:rPr lang="de-DE" dirty="0"/>
              <a:t>, </a:t>
            </a:r>
            <a:r>
              <a:rPr lang="de-DE" dirty="0" err="1"/>
              <a:t>Imagine</a:t>
            </a:r>
            <a:r>
              <a:rPr lang="de-DE" dirty="0"/>
              <a:t>, 2012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7452320" y="6381748"/>
            <a:ext cx="720080" cy="179598"/>
          </a:xfrm>
        </p:spPr>
        <p:txBody>
          <a:bodyPr/>
          <a:lstStyle/>
          <a:p>
            <a:fld id="{8FDAEE38-6FEC-4DDC-870E-683438B4B91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58774" y="6381748"/>
            <a:ext cx="6805513" cy="179598"/>
          </a:xfrm>
        </p:spPr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388423" y="6381748"/>
            <a:ext cx="396801" cy="179598"/>
          </a:xfrm>
        </p:spPr>
        <p:txBody>
          <a:bodyPr/>
          <a:lstStyle/>
          <a:p>
            <a:fld id="{58444F55-0981-4E9E-8F6B-2F7546EE58D7}" type="slidenum">
              <a:rPr lang="de-DE" smtClean="0"/>
              <a:pPr/>
              <a:t>67</a:t>
            </a:fld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5" y="3442692"/>
            <a:ext cx="2286000" cy="17145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5" y="1736812"/>
            <a:ext cx="2286000" cy="17145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45" y="3442692"/>
            <a:ext cx="2286000" cy="17145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442692"/>
            <a:ext cx="2286000" cy="17145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442692"/>
            <a:ext cx="2286000" cy="17145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36812"/>
            <a:ext cx="2286000" cy="17145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30" y="1736812"/>
            <a:ext cx="2286000" cy="17145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736812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8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Einfache Grafikprogrammierung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Binäruhr, Pong, Game of Life</a:t>
            </a:r>
          </a:p>
        </p:txBody>
      </p:sp>
    </p:spTree>
    <p:extLst>
      <p:ext uri="{BB962C8B-B14F-4D97-AF65-F5344CB8AC3E}">
        <p14:creationId xmlns:p14="http://schemas.microsoft.com/office/powerpoint/2010/main" val="15083187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Zeit läuft …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3887" y="1376363"/>
            <a:ext cx="8425693" cy="165659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b="1" dirty="0"/>
              <a:t>„</a:t>
            </a:r>
            <a:r>
              <a:rPr lang="de-DE" sz="1600" dirty="0"/>
              <a:t>Beim nächsten Ton ist es 10 Uhr, 40 Minuten und 23 Sekunden.</a:t>
            </a:r>
            <a:r>
              <a:rPr lang="de-DE" sz="1600" b="1" dirty="0"/>
              <a:t>“</a:t>
            </a: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i="1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https://youtu.be/70Q0IQowWB8</a:t>
            </a:r>
            <a:endParaRPr lang="de-D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b="1" dirty="0"/>
              <a:t>„</a:t>
            </a:r>
            <a:r>
              <a:rPr lang="de-DE" sz="1600" dirty="0"/>
              <a:t>Es ist genau zwanzig vor elf im Norden/Westen bzw. zehn nach halb elf im Süden/Osten.</a:t>
            </a:r>
            <a:r>
              <a:rPr lang="de-DE" sz="1600" b="1" dirty="0"/>
              <a:t>“</a:t>
            </a:r>
            <a:endParaRPr lang="de-DE" sz="160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CF3F-99D9-4FB5-BD89-C3A2647093B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69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60" y="3581763"/>
            <a:ext cx="3212278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29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376772"/>
            <a:ext cx="4652094" cy="46796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Hauptplatine, Mainboard, Motherboard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49500" y="6016642"/>
            <a:ext cx="44627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https://www.asus.com/de/Motherboards/H170M-PLUS</a:t>
            </a:r>
            <a:endParaRPr lang="de-DE" sz="12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Geschweifte Klammer links 11"/>
          <p:cNvSpPr/>
          <p:nvPr/>
        </p:nvSpPr>
        <p:spPr>
          <a:xfrm>
            <a:off x="1943708" y="1448780"/>
            <a:ext cx="432048" cy="2952328"/>
          </a:xfrm>
          <a:prstGeom prst="leftBrace">
            <a:avLst>
              <a:gd name="adj1" fmla="val 85692"/>
              <a:gd name="adj2" fmla="val 50484"/>
            </a:avLst>
          </a:prstGeom>
          <a:ln w="12700">
            <a:solidFill>
              <a:srgbClr val="FF0000"/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60189" y="2600908"/>
            <a:ext cx="1455527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Externe </a:t>
            </a:r>
          </a:p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Schnittstellen</a:t>
            </a:r>
          </a:p>
        </p:txBody>
      </p:sp>
      <p:cxnSp>
        <p:nvCxnSpPr>
          <p:cNvPr id="14" name="Gerade Verbindung mit Pfeil 13"/>
          <p:cNvCxnSpPr>
            <a:stCxn id="15" idx="1"/>
          </p:cNvCxnSpPr>
          <p:nvPr/>
        </p:nvCxnSpPr>
        <p:spPr>
          <a:xfrm flipH="1">
            <a:off x="3239852" y="1742329"/>
            <a:ext cx="3643982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883834" y="1603829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CPU-Spannung</a:t>
            </a:r>
          </a:p>
        </p:txBody>
      </p:sp>
      <p:cxnSp>
        <p:nvCxnSpPr>
          <p:cNvPr id="20" name="Gerade Verbindung mit Pfeil 19"/>
          <p:cNvCxnSpPr>
            <a:stCxn id="21" idx="1"/>
          </p:cNvCxnSpPr>
          <p:nvPr/>
        </p:nvCxnSpPr>
        <p:spPr>
          <a:xfrm flipH="1" flipV="1">
            <a:off x="6012160" y="2024846"/>
            <a:ext cx="871674" cy="55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6883834" y="1891861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Hauptspeicher</a:t>
            </a:r>
          </a:p>
        </p:txBody>
      </p:sp>
      <p:cxnSp>
        <p:nvCxnSpPr>
          <p:cNvPr id="26" name="Gerade Verbindung mit Pfeil 25"/>
          <p:cNvCxnSpPr>
            <a:stCxn id="27" idx="1"/>
          </p:cNvCxnSpPr>
          <p:nvPr/>
        </p:nvCxnSpPr>
        <p:spPr>
          <a:xfrm flipH="1" flipV="1">
            <a:off x="4608004" y="2888940"/>
            <a:ext cx="2275830" cy="5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6883834" y="2755957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CPU-Sockel</a:t>
            </a:r>
          </a:p>
        </p:txBody>
      </p:sp>
      <p:cxnSp>
        <p:nvCxnSpPr>
          <p:cNvPr id="28" name="Gerade Verbindung mit Pfeil 27"/>
          <p:cNvCxnSpPr>
            <a:stCxn id="29" idx="1"/>
          </p:cNvCxnSpPr>
          <p:nvPr/>
        </p:nvCxnSpPr>
        <p:spPr>
          <a:xfrm flipH="1" flipV="1">
            <a:off x="6624228" y="3176972"/>
            <a:ext cx="259606" cy="5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6883834" y="3043989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Spannung</a:t>
            </a:r>
          </a:p>
        </p:txBody>
      </p:sp>
      <p:cxnSp>
        <p:nvCxnSpPr>
          <p:cNvPr id="34" name="Gerade Verbindung mit Pfeil 33"/>
          <p:cNvCxnSpPr>
            <a:stCxn id="35" idx="1"/>
          </p:cNvCxnSpPr>
          <p:nvPr/>
        </p:nvCxnSpPr>
        <p:spPr>
          <a:xfrm flipH="1" flipV="1">
            <a:off x="6624228" y="4041068"/>
            <a:ext cx="259606" cy="5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883834" y="3908085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USB (Front)</a:t>
            </a:r>
          </a:p>
        </p:txBody>
      </p:sp>
      <p:cxnSp>
        <p:nvCxnSpPr>
          <p:cNvPr id="36" name="Gerade Verbindung mit Pfeil 35"/>
          <p:cNvCxnSpPr>
            <a:stCxn id="37" idx="1"/>
          </p:cNvCxnSpPr>
          <p:nvPr/>
        </p:nvCxnSpPr>
        <p:spPr>
          <a:xfrm flipH="1">
            <a:off x="4175956" y="4334617"/>
            <a:ext cx="2707878" cy="1559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6883834" y="4196117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PCIe-Steckplatz</a:t>
            </a:r>
          </a:p>
        </p:txBody>
      </p:sp>
      <p:cxnSp>
        <p:nvCxnSpPr>
          <p:cNvPr id="38" name="Gerade Verbindung mit Pfeil 37"/>
          <p:cNvCxnSpPr>
            <a:stCxn id="39" idx="1"/>
          </p:cNvCxnSpPr>
          <p:nvPr/>
        </p:nvCxnSpPr>
        <p:spPr>
          <a:xfrm flipH="1" flipV="1">
            <a:off x="6624228" y="4617132"/>
            <a:ext cx="259606" cy="5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6883834" y="4484149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SATA Express</a:t>
            </a:r>
          </a:p>
        </p:txBody>
      </p:sp>
      <p:cxnSp>
        <p:nvCxnSpPr>
          <p:cNvPr id="40" name="Gerade Verbindung mit Pfeil 39"/>
          <p:cNvCxnSpPr>
            <a:stCxn id="41" idx="1"/>
          </p:cNvCxnSpPr>
          <p:nvPr/>
        </p:nvCxnSpPr>
        <p:spPr>
          <a:xfrm flipH="1" flipV="1">
            <a:off x="5004048" y="4901955"/>
            <a:ext cx="1879786" cy="87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6883834" y="4772181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CMOS-Batterie</a:t>
            </a:r>
          </a:p>
        </p:txBody>
      </p:sp>
      <p:cxnSp>
        <p:nvCxnSpPr>
          <p:cNvPr id="44" name="Gerade Verbindung mit Pfeil 43"/>
          <p:cNvCxnSpPr>
            <a:stCxn id="45" idx="1"/>
          </p:cNvCxnSpPr>
          <p:nvPr/>
        </p:nvCxnSpPr>
        <p:spPr>
          <a:xfrm flipH="1" flipV="1">
            <a:off x="6638925" y="5397500"/>
            <a:ext cx="244909" cy="892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883834" y="5348245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SATA</a:t>
            </a:r>
          </a:p>
        </p:txBody>
      </p:sp>
      <p:cxnSp>
        <p:nvCxnSpPr>
          <p:cNvPr id="59" name="Gerade Verbindung mit Pfeil 58"/>
          <p:cNvCxnSpPr>
            <a:stCxn id="45" idx="1"/>
          </p:cNvCxnSpPr>
          <p:nvPr/>
        </p:nvCxnSpPr>
        <p:spPr>
          <a:xfrm flipH="1">
            <a:off x="6638925" y="5486745"/>
            <a:ext cx="244909" cy="1987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>
            <a:stCxn id="65" idx="1"/>
          </p:cNvCxnSpPr>
          <p:nvPr/>
        </p:nvCxnSpPr>
        <p:spPr>
          <a:xfrm flipH="1">
            <a:off x="3131840" y="3470521"/>
            <a:ext cx="3751994" cy="8225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>
            <a:off x="6883834" y="3332021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Gehäuselüfter</a:t>
            </a:r>
          </a:p>
        </p:txBody>
      </p:sp>
      <p:cxnSp>
        <p:nvCxnSpPr>
          <p:cNvPr id="68" name="Gerade Verbindung mit Pfeil 67"/>
          <p:cNvCxnSpPr>
            <a:stCxn id="69" idx="1"/>
          </p:cNvCxnSpPr>
          <p:nvPr/>
        </p:nvCxnSpPr>
        <p:spPr>
          <a:xfrm flipH="1">
            <a:off x="5004048" y="3747520"/>
            <a:ext cx="1879786" cy="3655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6883834" y="3609020"/>
            <a:ext cx="19013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Solid State Disk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8539-1693-44B6-81ED-B8E3B2C1B99F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41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7" grpId="0"/>
      <p:bldP spid="29" grpId="0"/>
      <p:bldP spid="35" grpId="0"/>
      <p:bldP spid="37" grpId="0"/>
      <p:bldP spid="39" grpId="0"/>
      <p:bldP spid="41" grpId="0"/>
      <p:bldP spid="45" grpId="0"/>
      <p:bldP spid="65" grpId="0"/>
      <p:bldP spid="6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Urmutter aller Computerspiele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CF3F-99D9-4FB5-BD89-C3A2647093B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70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37229"/>
            <a:ext cx="3212278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5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 und neues Leben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9532" y="137677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Eine Zelle </a:t>
            </a:r>
            <a:r>
              <a:rPr lang="de-DE" sz="1600" dirty="0">
                <a:solidFill>
                  <a:schemeClr val="accent5"/>
                </a:solidFill>
              </a:rPr>
              <a:t>Z</a:t>
            </a:r>
            <a:r>
              <a:rPr lang="de-DE" sz="1600" dirty="0"/>
              <a:t> mit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weniger als zwei Nachbarn </a:t>
            </a:r>
            <a:r>
              <a:rPr lang="de-DE" sz="1600" dirty="0">
                <a:solidFill>
                  <a:schemeClr val="tx2"/>
                </a:solidFill>
              </a:rPr>
              <a:t>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stirbt an Einsamkeit.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58775" y="282789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Eine Zelle mit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mehr als drei Nachbarn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stirbt an Überbevölkerung.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3141" y="427593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Eine leere Zelle mit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genau drei Nachbarn 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wird geboren. 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557777"/>
              </p:ext>
            </p:extLst>
          </p:nvPr>
        </p:nvGraphicFramePr>
        <p:xfrm>
          <a:off x="3851920" y="1376772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accent5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94804"/>
              </p:ext>
            </p:extLst>
          </p:nvPr>
        </p:nvGraphicFramePr>
        <p:xfrm>
          <a:off x="6732240" y="1376772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30586"/>
              </p:ext>
            </p:extLst>
          </p:nvPr>
        </p:nvGraphicFramePr>
        <p:xfrm>
          <a:off x="3851920" y="2835776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accent5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14045"/>
              </p:ext>
            </p:extLst>
          </p:nvPr>
        </p:nvGraphicFramePr>
        <p:xfrm>
          <a:off x="3851920" y="4275936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37529"/>
              </p:ext>
            </p:extLst>
          </p:nvPr>
        </p:nvGraphicFramePr>
        <p:xfrm>
          <a:off x="6732240" y="2835776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382016"/>
              </p:ext>
            </p:extLst>
          </p:nvPr>
        </p:nvGraphicFramePr>
        <p:xfrm>
          <a:off x="6732240" y="4275936"/>
          <a:ext cx="10801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5626677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432930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506861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30130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accent5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4910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720671"/>
                  </a:ext>
                </a:extLst>
              </a:tr>
            </a:tbl>
          </a:graphicData>
        </a:graphic>
      </p:graphicFrame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CF3F-99D9-4FB5-BD89-C3A2647093B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19" name="Pfeil nach rechts 18"/>
          <p:cNvSpPr/>
          <p:nvPr/>
        </p:nvSpPr>
        <p:spPr>
          <a:xfrm>
            <a:off x="5472100" y="1880828"/>
            <a:ext cx="720080" cy="1525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22" name="Pfeil nach rechts 21"/>
          <p:cNvSpPr/>
          <p:nvPr/>
        </p:nvSpPr>
        <p:spPr>
          <a:xfrm>
            <a:off x="5472100" y="3320988"/>
            <a:ext cx="720080" cy="1525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23" name="Pfeil nach rechts 22"/>
          <p:cNvSpPr/>
          <p:nvPr/>
        </p:nvSpPr>
        <p:spPr>
          <a:xfrm>
            <a:off x="5472100" y="4761148"/>
            <a:ext cx="720080" cy="1525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 animBg="1"/>
      <p:bldP spid="2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Gleiterkanonen in Matlab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C7D6-0E42-422C-9250-5D2FC45F4611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71231"/>
            <a:ext cx="4892723" cy="39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21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Gleiter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CCE3-A901-4899-84CD-DE73B173E959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59532" y="4689140"/>
            <a:ext cx="404469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https://youtu.be/-FaqC4h5Ftg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https://youtu.be/dQJ5aEsP6Fs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https://youtu.be/vVNtEIfnwUs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1" name="Gerader Verbinder 30"/>
          <p:cNvCxnSpPr/>
          <p:nvPr/>
        </p:nvCxnSpPr>
        <p:spPr>
          <a:xfrm flipV="1">
            <a:off x="3420512" y="1520788"/>
            <a:ext cx="0" cy="2880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4068608" y="1880852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4644696" y="2456916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4644696" y="3033004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4068608" y="3032980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3492520" y="3033004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cxnSp>
        <p:nvCxnSpPr>
          <p:cNvPr id="73" name="Gerader Verbinder 72"/>
          <p:cNvCxnSpPr/>
          <p:nvPr/>
        </p:nvCxnSpPr>
        <p:spPr>
          <a:xfrm flipV="1">
            <a:off x="3132480" y="2388454"/>
            <a:ext cx="2880000" cy="2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Ellipse 80"/>
          <p:cNvSpPr>
            <a:spLocks noChangeAspect="1"/>
          </p:cNvSpPr>
          <p:nvPr/>
        </p:nvSpPr>
        <p:spPr>
          <a:xfrm>
            <a:off x="3492520" y="2456940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2" name="Ellipse 81"/>
          <p:cNvSpPr>
            <a:spLocks noChangeAspect="1"/>
          </p:cNvSpPr>
          <p:nvPr/>
        </p:nvSpPr>
        <p:spPr>
          <a:xfrm>
            <a:off x="4068632" y="3609068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3" name="Ellipse 82"/>
          <p:cNvSpPr>
            <a:spLocks noChangeAspect="1"/>
          </p:cNvSpPr>
          <p:nvPr/>
        </p:nvSpPr>
        <p:spPr>
          <a:xfrm>
            <a:off x="4644672" y="3609068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4" name="Ellipse 83"/>
          <p:cNvSpPr>
            <a:spLocks noChangeAspect="1"/>
          </p:cNvSpPr>
          <p:nvPr/>
        </p:nvSpPr>
        <p:spPr>
          <a:xfrm>
            <a:off x="5220760" y="3032980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5" name="Ellipse 84"/>
          <p:cNvSpPr>
            <a:spLocks noChangeAspect="1"/>
          </p:cNvSpPr>
          <p:nvPr/>
        </p:nvSpPr>
        <p:spPr>
          <a:xfrm>
            <a:off x="4068608" y="2456916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86" name="Ellipse 85"/>
          <p:cNvSpPr>
            <a:spLocks noChangeAspect="1"/>
          </p:cNvSpPr>
          <p:nvPr/>
        </p:nvSpPr>
        <p:spPr>
          <a:xfrm>
            <a:off x="5220736" y="3609068"/>
            <a:ext cx="432000" cy="432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cxnSp>
        <p:nvCxnSpPr>
          <p:cNvPr id="91" name="Gerader Verbinder 90"/>
          <p:cNvCxnSpPr/>
          <p:nvPr/>
        </p:nvCxnSpPr>
        <p:spPr>
          <a:xfrm flipV="1">
            <a:off x="3132800" y="1808820"/>
            <a:ext cx="2880000" cy="2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2" name="Gerader Verbinder 91"/>
          <p:cNvCxnSpPr/>
          <p:nvPr/>
        </p:nvCxnSpPr>
        <p:spPr>
          <a:xfrm flipV="1">
            <a:off x="3133120" y="2960924"/>
            <a:ext cx="2880000" cy="2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3" name="Gerader Verbinder 92"/>
          <p:cNvCxnSpPr/>
          <p:nvPr/>
        </p:nvCxnSpPr>
        <p:spPr>
          <a:xfrm flipV="1">
            <a:off x="3132480" y="3536988"/>
            <a:ext cx="2880000" cy="2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4" name="Gerader Verbinder 93"/>
          <p:cNvCxnSpPr/>
          <p:nvPr/>
        </p:nvCxnSpPr>
        <p:spPr>
          <a:xfrm flipV="1">
            <a:off x="3131840" y="4113052"/>
            <a:ext cx="2880000" cy="2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5" name="Gerader Verbinder 94"/>
          <p:cNvCxnSpPr/>
          <p:nvPr/>
        </p:nvCxnSpPr>
        <p:spPr>
          <a:xfrm flipV="1">
            <a:off x="3996576" y="1520788"/>
            <a:ext cx="0" cy="2880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6" name="Gerader Verbinder 95"/>
          <p:cNvCxnSpPr/>
          <p:nvPr/>
        </p:nvCxnSpPr>
        <p:spPr>
          <a:xfrm flipV="1">
            <a:off x="4572640" y="1520788"/>
            <a:ext cx="0" cy="2880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7" name="Gerader Verbinder 96"/>
          <p:cNvCxnSpPr/>
          <p:nvPr/>
        </p:nvCxnSpPr>
        <p:spPr>
          <a:xfrm flipV="1">
            <a:off x="5148704" y="1520788"/>
            <a:ext cx="0" cy="2880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 flipV="1">
            <a:off x="5724768" y="1520788"/>
            <a:ext cx="0" cy="2880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8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5" grpId="2" animBg="1"/>
      <p:bldP spid="81" grpId="0" animBg="1"/>
      <p:bldP spid="81" grpId="1" animBg="1"/>
      <p:bldP spid="82" grpId="0" animBg="1"/>
      <p:bldP spid="83" grpId="0" animBg="1"/>
      <p:bldP spid="84" grpId="0" animBg="1"/>
      <p:bldP spid="85" grpId="0" animBg="1"/>
      <p:bldP spid="85" grpId="1" animBg="1"/>
      <p:bldP spid="8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3D-Grafik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Ecken, Flächen, Farben, Rotationen</a:t>
            </a:r>
          </a:p>
        </p:txBody>
      </p:sp>
    </p:spTree>
    <p:extLst>
      <p:ext uri="{BB962C8B-B14F-4D97-AF65-F5344CB8AC3E}">
        <p14:creationId xmlns:p14="http://schemas.microsoft.com/office/powerpoint/2010/main" val="11819251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Achsensystem erstellen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axes (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Xlim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[0 1],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Ylim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[0 1],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Zlim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[0 1],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DataAspectRatioMode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'manual'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grid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view (3)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camproj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perspective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rotate3d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591A-FBA4-4DFA-92A6-2CFE0F4D6A7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75</a:t>
            </a:fld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772"/>
            <a:ext cx="3166878" cy="3328422"/>
          </a:xfrm>
        </p:spPr>
      </p:pic>
    </p:spTree>
    <p:extLst>
      <p:ext uri="{BB962C8B-B14F-4D97-AF65-F5344CB8AC3E}">
        <p14:creationId xmlns:p14="http://schemas.microsoft.com/office/powerpoint/2010/main" val="37071489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Würfel mit einfarbigen Flächen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1909763" cy="4789487"/>
          </a:xfrm>
        </p:spPr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ecken = [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0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1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0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2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1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3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1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4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0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5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0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6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1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7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1 1];   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8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206B-8DDF-49FF-8BF2-FECADB771BC6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76</a:t>
            </a:fld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772"/>
            <a:ext cx="3166877" cy="3328422"/>
          </a:xfrm>
        </p:spPr>
      </p:pic>
      <p:sp>
        <p:nvSpPr>
          <p:cNvPr id="11" name="Textplatzhalter 5"/>
          <p:cNvSpPr txBox="1">
            <a:spLocks/>
          </p:cNvSpPr>
          <p:nvPr/>
        </p:nvSpPr>
        <p:spPr bwMode="gray">
          <a:xfrm>
            <a:off x="2627784" y="1376772"/>
            <a:ext cx="2052166" cy="47894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63538" indent="-182563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541338" indent="-179388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flaechen = [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2 4 3;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1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2 6 5;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2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5 6 8 7;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3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7 8 4 3;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4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3 7 5;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5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2 4 8 6];   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6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2" name="Textplatzhalter 5"/>
          <p:cNvSpPr txBox="1">
            <a:spLocks/>
          </p:cNvSpPr>
          <p:nvPr/>
        </p:nvSpPr>
        <p:spPr bwMode="gray">
          <a:xfrm>
            <a:off x="359532" y="4149080"/>
            <a:ext cx="4320418" cy="1440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63538" indent="-182563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541338" indent="-179388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patch (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Faces = flaechen,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Vertices = ecken,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FaceVertexCData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rand (6, 3),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FaceColor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'flat'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2" name="Ellipse 1"/>
          <p:cNvSpPr/>
          <p:nvPr/>
        </p:nvSpPr>
        <p:spPr>
          <a:xfrm>
            <a:off x="6503231" y="4689140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1</a:t>
            </a:r>
          </a:p>
        </p:txBody>
      </p:sp>
      <p:sp>
        <p:nvSpPr>
          <p:cNvPr id="13" name="Ellipse 12"/>
          <p:cNvSpPr/>
          <p:nvPr/>
        </p:nvSpPr>
        <p:spPr>
          <a:xfrm>
            <a:off x="6495452" y="2348880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5076056" y="3527488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3</a:t>
            </a:r>
          </a:p>
        </p:txBody>
      </p:sp>
      <p:sp>
        <p:nvSpPr>
          <p:cNvPr id="15" name="Ellipse 14"/>
          <p:cNvSpPr/>
          <p:nvPr/>
        </p:nvSpPr>
        <p:spPr>
          <a:xfrm>
            <a:off x="5292080" y="1592796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4</a:t>
            </a:r>
          </a:p>
        </p:txBody>
      </p:sp>
      <p:sp>
        <p:nvSpPr>
          <p:cNvPr id="16" name="Ellipse 15"/>
          <p:cNvSpPr/>
          <p:nvPr/>
        </p:nvSpPr>
        <p:spPr>
          <a:xfrm>
            <a:off x="6876256" y="1088740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8</a:t>
            </a:r>
          </a:p>
        </p:txBody>
      </p:sp>
      <p:sp>
        <p:nvSpPr>
          <p:cNvPr id="17" name="Ellipse 16"/>
          <p:cNvSpPr/>
          <p:nvPr/>
        </p:nvSpPr>
        <p:spPr>
          <a:xfrm>
            <a:off x="8316416" y="1844824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6</a:t>
            </a:r>
          </a:p>
        </p:txBody>
      </p:sp>
      <p:sp>
        <p:nvSpPr>
          <p:cNvPr id="18" name="Ellipse 17"/>
          <p:cNvSpPr/>
          <p:nvPr/>
        </p:nvSpPr>
        <p:spPr>
          <a:xfrm>
            <a:off x="8316416" y="3681028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de-DE" sz="1600" dirty="0"/>
              <a:t>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29808" y="27306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/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969968" y="280263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/>
              <a:t>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357900" y="15207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56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Würfel mit interpolierten Flächenfarben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1909763" cy="4789487"/>
          </a:xfrm>
        </p:spPr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ecken = [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0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1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0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2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1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3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0 1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4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0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5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0 1;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6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1 0;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7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1 1];   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8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94482-9C00-4B3B-9F66-6BEC41F84E19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77</a:t>
            </a:fld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772"/>
            <a:ext cx="3166877" cy="3328421"/>
          </a:xfrm>
        </p:spPr>
      </p:pic>
      <p:sp>
        <p:nvSpPr>
          <p:cNvPr id="11" name="Textplatzhalter 5"/>
          <p:cNvSpPr txBox="1">
            <a:spLocks/>
          </p:cNvSpPr>
          <p:nvPr/>
        </p:nvSpPr>
        <p:spPr bwMode="gray">
          <a:xfrm>
            <a:off x="2627784" y="1376772"/>
            <a:ext cx="2052166" cy="47894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63538" indent="-182563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541338" indent="-179388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flaechen = [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2 4 3;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1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2 6 5;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2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5 6 8 7;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3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7 8 4 3;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4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 3 7 5; ...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5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2 4 8 6];   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6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2" name="Textplatzhalter 5"/>
          <p:cNvSpPr txBox="1">
            <a:spLocks/>
          </p:cNvSpPr>
          <p:nvPr/>
        </p:nvSpPr>
        <p:spPr bwMode="gray">
          <a:xfrm>
            <a:off x="359532" y="4149080"/>
            <a:ext cx="4320418" cy="1440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63538" indent="-182563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541338" indent="-179388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714375" indent="-180975" algn="l" defTabSz="914400" rtl="0" eaLnBrk="1" latinLnBrk="0" hangingPunct="1">
              <a:spcBef>
                <a:spcPts val="200"/>
              </a:spcBef>
              <a:spcAft>
                <a:spcPts val="0"/>
              </a:spcAft>
              <a:buFont typeface="Symbol" charset="2"/>
              <a:buChar char="-"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patch (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Faces = flaechen, ...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Vertices = ecken,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FaceVertexCData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ecken, ...</a:t>
            </a:r>
          </a:p>
          <a:p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FaceColor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'interp'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841304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2681455" y="1395994"/>
            <a:ext cx="1639828" cy="1658116"/>
            <a:chOff x="2714232" y="1396303"/>
            <a:chExt cx="1639828" cy="165811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32" y="1396303"/>
              <a:ext cx="1639828" cy="1658116"/>
            </a:xfrm>
            <a:prstGeom prst="rect">
              <a:avLst/>
            </a:prstGeom>
          </p:spPr>
        </p:pic>
        <p:cxnSp>
          <p:nvCxnSpPr>
            <p:cNvPr id="34" name="Gerader Verbinder 33"/>
            <p:cNvCxnSpPr/>
            <p:nvPr/>
          </p:nvCxnSpPr>
          <p:spPr>
            <a:xfrm>
              <a:off x="3552345" y="2104189"/>
              <a:ext cx="0" cy="540000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3347864" y="2589666"/>
              <a:ext cx="410624" cy="2272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z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Einzelrotationen gemäß Luftfahrtnorm DIN 9300</a:t>
            </a:r>
            <a:br>
              <a:rPr lang="de-DE" dirty="0"/>
            </a:br>
            <a:r>
              <a:rPr lang="de-DE" sz="1400" dirty="0">
                <a:hlinkClick r:id="rId4"/>
              </a:rPr>
              <a:t>https://m-server.fk5.hs-bremen.de/kos/kos.html</a:t>
            </a:r>
            <a:endParaRPr lang="de-DE" sz="1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4290-9497-47D6-91D5-6F2625DFC6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78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51278" y="1397611"/>
            <a:ext cx="1639828" cy="1658116"/>
            <a:chOff x="453951" y="1410603"/>
            <a:chExt cx="1639828" cy="165811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51" y="1410603"/>
              <a:ext cx="1639828" cy="1658116"/>
            </a:xfrm>
            <a:prstGeom prst="rect">
              <a:avLst/>
            </a:prstGeom>
          </p:spPr>
        </p:pic>
        <p:cxnSp>
          <p:nvCxnSpPr>
            <p:cNvPr id="13" name="Gerader Verbinder 12"/>
            <p:cNvCxnSpPr/>
            <p:nvPr/>
          </p:nvCxnSpPr>
          <p:spPr>
            <a:xfrm>
              <a:off x="1291357" y="2118489"/>
              <a:ext cx="0" cy="540000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 flipH="1" flipV="1">
              <a:off x="885292" y="1878655"/>
              <a:ext cx="406066" cy="239834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1291358" y="1950663"/>
              <a:ext cx="468000" cy="167827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732891" y="1736812"/>
              <a:ext cx="202534" cy="2333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x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151620" y="2563081"/>
              <a:ext cx="281136" cy="30903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z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632284" y="1808820"/>
              <a:ext cx="356520" cy="18997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y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908959" y="1410844"/>
            <a:ext cx="1639828" cy="1658116"/>
            <a:chOff x="4800548" y="1396303"/>
            <a:chExt cx="1639828" cy="1658116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548" y="1396303"/>
              <a:ext cx="1639828" cy="1658116"/>
            </a:xfrm>
            <a:prstGeom prst="rect">
              <a:avLst/>
            </a:prstGeom>
          </p:spPr>
        </p:pic>
        <p:cxnSp>
          <p:nvCxnSpPr>
            <p:cNvPr id="37" name="Gerader Verbinder 36"/>
            <p:cNvCxnSpPr/>
            <p:nvPr/>
          </p:nvCxnSpPr>
          <p:spPr>
            <a:xfrm flipV="1">
              <a:off x="5633402" y="1936343"/>
              <a:ext cx="468000" cy="167827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5974328" y="1808820"/>
              <a:ext cx="356520" cy="16133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y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136462" y="1410844"/>
            <a:ext cx="1639828" cy="1658116"/>
            <a:chOff x="7136462" y="1410603"/>
            <a:chExt cx="1639828" cy="1658116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462" y="1410603"/>
              <a:ext cx="1639828" cy="1658116"/>
            </a:xfrm>
            <a:prstGeom prst="rect">
              <a:avLst/>
            </a:prstGeom>
          </p:spPr>
        </p:pic>
        <p:cxnSp>
          <p:nvCxnSpPr>
            <p:cNvPr id="39" name="Gerader Verbinder 38"/>
            <p:cNvCxnSpPr/>
            <p:nvPr/>
          </p:nvCxnSpPr>
          <p:spPr>
            <a:xfrm flipH="1" flipV="1">
              <a:off x="7564610" y="1878655"/>
              <a:ext cx="406066" cy="239834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Textfeld 39"/>
            <p:cNvSpPr txBox="1"/>
            <p:nvPr/>
          </p:nvSpPr>
          <p:spPr>
            <a:xfrm>
              <a:off x="7344308" y="1736812"/>
              <a:ext cx="338336" cy="2333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x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3044169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Gieren um die z-Achse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271673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Nicken um die y-Achse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7524328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Rollen um die x-Achse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555776" y="382504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l-GR" sz="1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𝚿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825044"/>
                <a:ext cx="914400" cy="914400"/>
              </a:xfrm>
              <a:prstGeom prst="rect">
                <a:avLst/>
              </a:prstGeom>
              <a:blipFill>
                <a:blip r:embed="rId8"/>
                <a:stretch>
                  <a:fillRect t="-10667" r="-90000" b="-1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/>
              <p:cNvSpPr txBox="1"/>
              <p:nvPr/>
            </p:nvSpPr>
            <p:spPr>
              <a:xfrm>
                <a:off x="4789387" y="3826560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de-DE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61" name="Textfeld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387" y="3826560"/>
                <a:ext cx="914400" cy="914400"/>
              </a:xfrm>
              <a:prstGeom prst="rect">
                <a:avLst/>
              </a:prstGeom>
              <a:blipFill>
                <a:blip r:embed="rId9"/>
                <a:stretch>
                  <a:fillRect t="-10667" r="-88667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7035935" y="3826560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de-DE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5" y="3826560"/>
                <a:ext cx="914400" cy="914400"/>
              </a:xfrm>
              <a:prstGeom prst="rect">
                <a:avLst/>
              </a:prstGeom>
              <a:blipFill>
                <a:blip r:embed="rId10"/>
                <a:stretch>
                  <a:fillRect t="-10667" r="-94667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/>
              <p:cNvSpPr txBox="1"/>
              <p:nvPr/>
            </p:nvSpPr>
            <p:spPr>
              <a:xfrm>
                <a:off x="2987824" y="5322912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0.87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600" dirty="0"/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dirty="0"/>
              </a:p>
            </p:txBody>
          </p:sp>
        </mc:Choice>
        <mc:Fallback xmlns="">
          <p:sp>
            <p:nvSpPr>
              <p:cNvPr id="63" name="Textfeld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5322912"/>
                <a:ext cx="914400" cy="914400"/>
              </a:xfrm>
              <a:prstGeom prst="rect">
                <a:avLst/>
              </a:prstGeom>
              <a:blipFill>
                <a:blip r:embed="rId11"/>
                <a:stretch>
                  <a:fillRect t="-24667" r="-536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59532" y="5193196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Drehung von </a:t>
                </a:r>
              </a:p>
              <a:p>
                <a:pPr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sz="1600" dirty="0"/>
                  <a:t> mit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de-DE" sz="1600" dirty="0"/>
                  <a:t>  um die z-Achse: 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5193196"/>
                <a:ext cx="914400" cy="914400"/>
              </a:xfrm>
              <a:prstGeom prst="rect">
                <a:avLst/>
              </a:prstGeom>
              <a:blipFill>
                <a:blip r:embed="rId12"/>
                <a:stretch>
                  <a:fillRect l="-14000" t="-6667" r="-156667" b="-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lipse 19"/>
          <p:cNvSpPr/>
          <p:nvPr/>
        </p:nvSpPr>
        <p:spPr>
          <a:xfrm>
            <a:off x="3828869" y="2365679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5" name="Ellipse 64"/>
          <p:cNvSpPr/>
          <p:nvPr/>
        </p:nvSpPr>
        <p:spPr>
          <a:xfrm>
            <a:off x="1530423" y="2288492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1" name="Ellipse 40"/>
          <p:cNvSpPr/>
          <p:nvPr/>
        </p:nvSpPr>
        <p:spPr>
          <a:xfrm>
            <a:off x="5889288" y="2192385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3" name="Ellipse 42"/>
          <p:cNvSpPr/>
          <p:nvPr/>
        </p:nvSpPr>
        <p:spPr>
          <a:xfrm>
            <a:off x="8049813" y="2464035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40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9" grpId="0"/>
      <p:bldP spid="60" grpId="0"/>
      <p:bldP spid="18" grpId="0"/>
      <p:bldP spid="61" grpId="0"/>
      <p:bldP spid="62" grpId="0"/>
      <p:bldP spid="63" grpId="0"/>
      <p:bldP spid="19" grpId="0"/>
      <p:bldP spid="20" grpId="0" animBg="1"/>
      <p:bldP spid="65" grpId="0" animBg="1"/>
      <p:bldP spid="41" grpId="0" animBg="1"/>
      <p:bldP spid="4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2681455" y="1395994"/>
            <a:ext cx="1639828" cy="1658116"/>
            <a:chOff x="2714232" y="1396303"/>
            <a:chExt cx="1639828" cy="165811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32" y="1396303"/>
              <a:ext cx="1639828" cy="1658116"/>
            </a:xfrm>
            <a:prstGeom prst="rect">
              <a:avLst/>
            </a:prstGeom>
          </p:spPr>
        </p:pic>
        <p:cxnSp>
          <p:nvCxnSpPr>
            <p:cNvPr id="34" name="Gerader Verbinder 33"/>
            <p:cNvCxnSpPr/>
            <p:nvPr/>
          </p:nvCxnSpPr>
          <p:spPr>
            <a:xfrm>
              <a:off x="3552345" y="2104189"/>
              <a:ext cx="0" cy="540000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3347864" y="2589666"/>
              <a:ext cx="410624" cy="2272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z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Gesamtrotation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EB15-617B-4DE8-BAB8-8AFE0237F9C2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79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51278" y="1397611"/>
            <a:ext cx="1639828" cy="1658116"/>
            <a:chOff x="453951" y="1410603"/>
            <a:chExt cx="1639828" cy="165811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51" y="1410603"/>
              <a:ext cx="1639828" cy="1658116"/>
            </a:xfrm>
            <a:prstGeom prst="rect">
              <a:avLst/>
            </a:prstGeom>
          </p:spPr>
        </p:pic>
        <p:cxnSp>
          <p:nvCxnSpPr>
            <p:cNvPr id="13" name="Gerader Verbinder 12"/>
            <p:cNvCxnSpPr/>
            <p:nvPr/>
          </p:nvCxnSpPr>
          <p:spPr>
            <a:xfrm>
              <a:off x="1291357" y="2118489"/>
              <a:ext cx="0" cy="540000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 flipH="1" flipV="1">
              <a:off x="885292" y="1878655"/>
              <a:ext cx="406066" cy="239834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1291358" y="1950663"/>
              <a:ext cx="468000" cy="167827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732891" y="1736812"/>
              <a:ext cx="202534" cy="2333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x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151620" y="2563081"/>
              <a:ext cx="281136" cy="30903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z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632284" y="1808820"/>
              <a:ext cx="356520" cy="18997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y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908959" y="1410844"/>
            <a:ext cx="1639827" cy="1658116"/>
            <a:chOff x="4800548" y="1396303"/>
            <a:chExt cx="1639827" cy="1658116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548" y="1396303"/>
              <a:ext cx="1639827" cy="1658116"/>
            </a:xfrm>
            <a:prstGeom prst="rect">
              <a:avLst/>
            </a:prstGeom>
          </p:spPr>
        </p:pic>
        <p:cxnSp>
          <p:nvCxnSpPr>
            <p:cNvPr id="37" name="Gerader Verbinder 36"/>
            <p:cNvCxnSpPr/>
            <p:nvPr/>
          </p:nvCxnSpPr>
          <p:spPr>
            <a:xfrm flipV="1">
              <a:off x="5640506" y="2071862"/>
              <a:ext cx="508850" cy="32460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6015281" y="1956981"/>
              <a:ext cx="356520" cy="16133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y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136462" y="1410844"/>
            <a:ext cx="1639827" cy="1658116"/>
            <a:chOff x="7136462" y="1410603"/>
            <a:chExt cx="1639827" cy="1658116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462" y="1410603"/>
              <a:ext cx="1639827" cy="1658116"/>
            </a:xfrm>
            <a:prstGeom prst="rect">
              <a:avLst/>
            </a:prstGeom>
          </p:spPr>
        </p:pic>
        <p:cxnSp>
          <p:nvCxnSpPr>
            <p:cNvPr id="39" name="Gerader Verbinder 38"/>
            <p:cNvCxnSpPr/>
            <p:nvPr/>
          </p:nvCxnSpPr>
          <p:spPr>
            <a:xfrm flipH="1" flipV="1">
              <a:off x="7915091" y="1664563"/>
              <a:ext cx="60867" cy="453926"/>
            </a:xfrm>
            <a:prstGeom prst="line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Textfeld 39"/>
            <p:cNvSpPr txBox="1"/>
            <p:nvPr/>
          </p:nvSpPr>
          <p:spPr>
            <a:xfrm>
              <a:off x="7740352" y="1467185"/>
              <a:ext cx="338336" cy="2333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spcBef>
                  <a:spcPts val="200"/>
                </a:spcBef>
                <a:buClr>
                  <a:schemeClr val="bg2"/>
                </a:buClr>
              </a:pPr>
              <a:r>
                <a:rPr lang="de-DE" sz="1600" dirty="0"/>
                <a:t>x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3044169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Gieren um die z-Achse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271673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Nicken um die y-Achse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7524328" y="29106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Rollen um die x-Achse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875096" y="489086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l-GR" sz="1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𝚿</m:t>
                          </m:r>
                        </m:sub>
                      </m:sSub>
                      <m:r>
                        <a:rPr lang="de-DE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de-DE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sub>
                      </m:sSub>
                      <m:r>
                        <a:rPr lang="de-DE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de-DE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func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func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func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func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e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de-DE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de-DE" sz="1600" b="0" dirty="0"/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.41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0.66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.2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600" dirty="0"/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dirty="0"/>
              </a:p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endParaRPr lang="de-DE" sz="16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096" y="4890864"/>
                <a:ext cx="914400" cy="914400"/>
              </a:xfrm>
              <a:prstGeom prst="rect">
                <a:avLst/>
              </a:prstGeom>
              <a:blipFill>
                <a:blip r:embed="rId7"/>
                <a:stretch>
                  <a:fillRect l="-288667" t="-112000" r="-289333" b="-5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6890" y="3681028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Drehung von </a:t>
                </a:r>
              </a:p>
              <a:p>
                <a:pPr>
                  <a:spcBef>
                    <a:spcPts val="200"/>
                  </a:spcBef>
                  <a:buClr>
                    <a:schemeClr val="bg2"/>
                  </a:buClr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sz="1600" dirty="0"/>
                  <a:t> mit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de-DE" sz="1600" dirty="0"/>
                  <a:t>  </a:t>
                </a:r>
              </a:p>
              <a:p>
                <a:pPr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um </a:t>
                </a:r>
                <a:r>
                  <a:rPr lang="de-DE" sz="1600" dirty="0">
                    <a:solidFill>
                      <a:schemeClr val="accent5"/>
                    </a:solidFill>
                  </a:rPr>
                  <a:t>alle</a:t>
                </a:r>
                <a:r>
                  <a:rPr lang="de-DE" sz="1600" dirty="0"/>
                  <a:t> Achsen: 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90" y="3681028"/>
                <a:ext cx="914400" cy="914400"/>
              </a:xfrm>
              <a:prstGeom prst="rect">
                <a:avLst/>
              </a:prstGeom>
              <a:blipFill>
                <a:blip r:embed="rId8"/>
                <a:stretch>
                  <a:fillRect l="-14000" t="-22000" r="-60667" b="-2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lipse 19"/>
          <p:cNvSpPr/>
          <p:nvPr/>
        </p:nvSpPr>
        <p:spPr>
          <a:xfrm>
            <a:off x="3828869" y="2365679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65" name="Ellipse 64"/>
          <p:cNvSpPr/>
          <p:nvPr/>
        </p:nvSpPr>
        <p:spPr>
          <a:xfrm>
            <a:off x="1530423" y="2288492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1" name="Ellipse 40"/>
          <p:cNvSpPr/>
          <p:nvPr/>
        </p:nvSpPr>
        <p:spPr>
          <a:xfrm>
            <a:off x="6033589" y="2250146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2" name="Ellipse 41"/>
          <p:cNvSpPr/>
          <p:nvPr/>
        </p:nvSpPr>
        <p:spPr>
          <a:xfrm>
            <a:off x="8032572" y="2327778"/>
            <a:ext cx="46102" cy="4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1653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9" grpId="0"/>
      <p:bldP spid="60" grpId="0"/>
      <p:bldP spid="18" grpId="0"/>
      <p:bldP spid="19" grpId="0"/>
      <p:bldP spid="20" grpId="0" animBg="1"/>
      <p:bldP spid="65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3060859"/>
            <a:ext cx="4695675" cy="11254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 Schnittstellen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49500" y="6016642"/>
            <a:ext cx="44627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https://www.asus.com/de/Motherboards/H170M-PLUS</a:t>
            </a:r>
            <a:endParaRPr lang="de-DE" sz="1200" dirty="0">
              <a:solidFill>
                <a:schemeClr val="bg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809722" y="3248980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PS/2 Maus</a:t>
            </a:r>
          </a:p>
        </p:txBody>
      </p:sp>
      <p:cxnSp>
        <p:nvCxnSpPr>
          <p:cNvPr id="15" name="Gerade Verbindung mit Pfeil 14"/>
          <p:cNvCxnSpPr>
            <a:stCxn id="25" idx="1"/>
          </p:cNvCxnSpPr>
          <p:nvPr/>
        </p:nvCxnSpPr>
        <p:spPr>
          <a:xfrm flipH="1">
            <a:off x="6738229" y="3262382"/>
            <a:ext cx="28761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025844" y="3123882"/>
            <a:ext cx="7757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Line-in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016843" y="3441612"/>
            <a:ext cx="973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Line-out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15043" y="3764069"/>
            <a:ext cx="10133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 Mikrofon</a:t>
            </a:r>
          </a:p>
        </p:txBody>
      </p:sp>
      <p:cxnSp>
        <p:nvCxnSpPr>
          <p:cNvPr id="40" name="Gerade Verbindung mit Pfeil 39"/>
          <p:cNvCxnSpPr>
            <a:stCxn id="41" idx="3"/>
          </p:cNvCxnSpPr>
          <p:nvPr/>
        </p:nvCxnSpPr>
        <p:spPr>
          <a:xfrm>
            <a:off x="1997868" y="3901698"/>
            <a:ext cx="264414" cy="8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>
            <a:off x="575556" y="3717032"/>
            <a:ext cx="1422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PS/2 Tastatur</a:t>
            </a:r>
          </a:p>
        </p:txBody>
      </p:sp>
      <p:sp>
        <p:nvSpPr>
          <p:cNvPr id="46" name="Rechteck 45"/>
          <p:cNvSpPr/>
          <p:nvPr/>
        </p:nvSpPr>
        <p:spPr>
          <a:xfrm>
            <a:off x="2981724" y="2492896"/>
            <a:ext cx="5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VGA</a:t>
            </a:r>
          </a:p>
        </p:txBody>
      </p:sp>
      <p:cxnSp>
        <p:nvCxnSpPr>
          <p:cNvPr id="53" name="Gerade Verbindung mit Pfeil 52"/>
          <p:cNvCxnSpPr/>
          <p:nvPr/>
        </p:nvCxnSpPr>
        <p:spPr>
          <a:xfrm flipV="1">
            <a:off x="1997868" y="3429000"/>
            <a:ext cx="264414" cy="46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stCxn id="46" idx="2"/>
          </p:cNvCxnSpPr>
          <p:nvPr/>
        </p:nvCxnSpPr>
        <p:spPr>
          <a:xfrm flipH="1">
            <a:off x="3277830" y="2862228"/>
            <a:ext cx="1" cy="2626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>
            <a:stCxn id="34" idx="1"/>
          </p:cNvCxnSpPr>
          <p:nvPr/>
        </p:nvCxnSpPr>
        <p:spPr>
          <a:xfrm flipH="1" flipV="1">
            <a:off x="6738229" y="3580111"/>
            <a:ext cx="278614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>
            <a:stCxn id="38" idx="1"/>
          </p:cNvCxnSpPr>
          <p:nvPr/>
        </p:nvCxnSpPr>
        <p:spPr>
          <a:xfrm flipH="1">
            <a:off x="6738229" y="3902569"/>
            <a:ext cx="276814" cy="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0" name="Rechteck 69"/>
          <p:cNvSpPr/>
          <p:nvPr/>
        </p:nvSpPr>
        <p:spPr>
          <a:xfrm>
            <a:off x="5697177" y="2570187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LAN</a:t>
            </a:r>
          </a:p>
        </p:txBody>
      </p:sp>
      <p:cxnSp>
        <p:nvCxnSpPr>
          <p:cNvPr id="71" name="Gerade Verbindung mit Pfeil 70"/>
          <p:cNvCxnSpPr/>
          <p:nvPr/>
        </p:nvCxnSpPr>
        <p:spPr>
          <a:xfrm flipH="1">
            <a:off x="5979465" y="2924944"/>
            <a:ext cx="1" cy="2466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3" name="Rechteck 72"/>
          <p:cNvSpPr/>
          <p:nvPr/>
        </p:nvSpPr>
        <p:spPr>
          <a:xfrm>
            <a:off x="3020932" y="4427820"/>
            <a:ext cx="51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DVI</a:t>
            </a:r>
          </a:p>
        </p:txBody>
      </p:sp>
      <p:cxnSp>
        <p:nvCxnSpPr>
          <p:cNvPr id="74" name="Gerade Verbindung mit Pfeil 73"/>
          <p:cNvCxnSpPr>
            <a:stCxn id="73" idx="0"/>
          </p:cNvCxnSpPr>
          <p:nvPr/>
        </p:nvCxnSpPr>
        <p:spPr>
          <a:xfrm flipH="1" flipV="1">
            <a:off x="3277829" y="4173206"/>
            <a:ext cx="1" cy="254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7" name="Rechteck 76"/>
          <p:cNvSpPr/>
          <p:nvPr/>
        </p:nvSpPr>
        <p:spPr>
          <a:xfrm>
            <a:off x="3853589" y="4427820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HDMI</a:t>
            </a:r>
          </a:p>
        </p:txBody>
      </p:sp>
      <p:cxnSp>
        <p:nvCxnSpPr>
          <p:cNvPr id="78" name="Gerade Verbindung mit Pfeil 77"/>
          <p:cNvCxnSpPr>
            <a:stCxn id="77" idx="0"/>
          </p:cNvCxnSpPr>
          <p:nvPr/>
        </p:nvCxnSpPr>
        <p:spPr>
          <a:xfrm flipV="1">
            <a:off x="4216830" y="4173206"/>
            <a:ext cx="0" cy="254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9" name="Rechteck 78"/>
          <p:cNvSpPr/>
          <p:nvPr/>
        </p:nvSpPr>
        <p:spPr>
          <a:xfrm>
            <a:off x="4487179" y="4427820"/>
            <a:ext cx="73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USB C</a:t>
            </a:r>
          </a:p>
        </p:txBody>
      </p:sp>
      <p:cxnSp>
        <p:nvCxnSpPr>
          <p:cNvPr id="80" name="Gerade Verbindung mit Pfeil 79"/>
          <p:cNvCxnSpPr>
            <a:stCxn id="79" idx="0"/>
          </p:cNvCxnSpPr>
          <p:nvPr/>
        </p:nvCxnSpPr>
        <p:spPr>
          <a:xfrm flipV="1">
            <a:off x="4856832" y="4173206"/>
            <a:ext cx="0" cy="254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Rechteck 80"/>
          <p:cNvSpPr/>
          <p:nvPr/>
        </p:nvSpPr>
        <p:spPr>
          <a:xfrm>
            <a:off x="5737078" y="4427820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USB</a:t>
            </a:r>
          </a:p>
        </p:txBody>
      </p:sp>
      <p:cxnSp>
        <p:nvCxnSpPr>
          <p:cNvPr id="82" name="Gerade Verbindung mit Pfeil 81"/>
          <p:cNvCxnSpPr>
            <a:stCxn id="81" idx="0"/>
          </p:cNvCxnSpPr>
          <p:nvPr/>
        </p:nvCxnSpPr>
        <p:spPr>
          <a:xfrm flipV="1">
            <a:off x="6018566" y="4173206"/>
            <a:ext cx="1" cy="254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8" name="Rechteck 87"/>
          <p:cNvSpPr/>
          <p:nvPr/>
        </p:nvSpPr>
        <p:spPr>
          <a:xfrm>
            <a:off x="5040052" y="2996952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dirty="0">
                <a:solidFill>
                  <a:schemeClr val="bg2"/>
                </a:solidFill>
              </a:rPr>
              <a:t>USB 3</a:t>
            </a:r>
          </a:p>
        </p:txBody>
      </p:sp>
      <p:cxnSp>
        <p:nvCxnSpPr>
          <p:cNvPr id="89" name="Gerade Verbindung mit Pfeil 88"/>
          <p:cNvCxnSpPr/>
          <p:nvPr/>
        </p:nvCxnSpPr>
        <p:spPr>
          <a:xfrm flipH="1">
            <a:off x="5406497" y="3351709"/>
            <a:ext cx="1" cy="2466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A24E-9CA5-431D-AB7D-3ECE59784B2B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7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34" grpId="0"/>
      <p:bldP spid="38" grpId="0"/>
      <p:bldP spid="41" grpId="0"/>
      <p:bldP spid="46" grpId="0"/>
      <p:bldP spid="70" grpId="0"/>
      <p:bldP spid="73" grpId="0"/>
      <p:bldP spid="77" grpId="0"/>
      <p:bldP spid="79" grpId="0"/>
      <p:bldP spid="81" grpId="0"/>
      <p:bldP spid="8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Optimierung	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Bogosort, Brute Force, Suchalgorithmus </a:t>
            </a:r>
          </a:p>
        </p:txBody>
      </p:sp>
    </p:spTree>
    <p:extLst>
      <p:ext uri="{BB962C8B-B14F-4D97-AF65-F5344CB8AC3E}">
        <p14:creationId xmlns:p14="http://schemas.microsoft.com/office/powerpoint/2010/main" val="2656615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5817"/>
            <a:ext cx="8424000" cy="4789487"/>
          </a:xfrm>
        </p:spPr>
        <p:txBody>
          <a:bodyPr/>
          <a:lstStyle/>
          <a:p>
            <a:pPr algn="ctr"/>
            <a:r>
              <a:rPr lang="en-US" sz="2000" i="1" dirty="0"/>
              <a:t>"If you know what bubble sort is, wipe it from your mind; </a:t>
            </a:r>
          </a:p>
          <a:p>
            <a:pPr algn="ctr"/>
            <a:r>
              <a:rPr lang="en-US" sz="2000" i="1" dirty="0"/>
              <a:t>if you don</a:t>
            </a:r>
            <a:r>
              <a:rPr lang="de-DE" sz="2000" i="1" dirty="0">
                <a:cs typeface="Courier New" panose="02070309020205020404" pitchFamily="49" charset="0"/>
              </a:rPr>
              <a:t>'</a:t>
            </a:r>
            <a:r>
              <a:rPr lang="en-US" sz="2000" i="1" dirty="0"/>
              <a:t>t know, make a point of never finding out!"</a:t>
            </a:r>
          </a:p>
          <a:p>
            <a:pPr algn="ctr"/>
            <a:r>
              <a:rPr lang="de-DE" dirty="0">
                <a:hlinkClick r:id="rId3"/>
              </a:rPr>
              <a:t>Numerical Recipes</a:t>
            </a:r>
            <a:endParaRPr lang="de-DE" dirty="0"/>
          </a:p>
          <a:p>
            <a:pPr algn="ctr"/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  <a:hlinkClick r:id="rId4"/>
            </a:endParaRPr>
          </a:p>
          <a:p>
            <a:endParaRPr lang="de-DE" dirty="0">
              <a:cs typeface="Courier New" panose="02070309020205020404" pitchFamily="49" charset="0"/>
            </a:endParaRPr>
          </a:p>
          <a:p>
            <a:r>
              <a:rPr lang="de-DE" dirty="0">
                <a:cs typeface="Courier New" panose="02070309020205020404" pitchFamily="49" charset="0"/>
              </a:rPr>
              <a:t>Unbedingt mit Sound!</a:t>
            </a:r>
            <a:endParaRPr lang="de-DE" dirty="0">
              <a:solidFill>
                <a:schemeClr val="tx2"/>
              </a:solidFill>
              <a:cs typeface="Courier New" panose="02070309020205020404" pitchFamily="49" charset="0"/>
              <a:hlinkClick r:id="rId5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https://youtu.be/kPRA0W1kECg</a:t>
            </a: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  <a:hlinkClick r:id="rId5"/>
            </a:endParaRPr>
          </a:p>
          <a:p>
            <a:r>
              <a:rPr lang="de-DE" dirty="0">
                <a:cs typeface="Courier New" panose="02070309020205020404" pitchFamily="49" charset="0"/>
              </a:rPr>
              <a:t>Sehr übersichtlich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  <a:hlinkClick r:id="rId5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https://www.toptal.com/developers/sorting-algorithms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cs typeface="Courier New" panose="02070309020205020404" pitchFamily="49" charset="0"/>
              </a:rPr>
              <a:t>Nachvollziehbar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  <a:hlinkClick r:id="rId6"/>
            </a:endParaRP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https://www.cs.usfca.edu/~galles/visualization/ComparisonSort.html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cs typeface="Courier New" panose="02070309020205020404" pitchFamily="49" charset="0"/>
              </a:rPr>
              <a:t>Ohne Worte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  <a:hlinkClick r:id="rId6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https://idea-instructions.com</a:t>
            </a:r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Sortieren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BC30-8C69-406A-88B5-DF594971C9E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40376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Optimumssuche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0594-36D2-48A5-8C2D-32689FAE37C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82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592" y="541557"/>
            <a:ext cx="10384201" cy="61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3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/>
          <p:cNvSpPr/>
          <p:nvPr/>
        </p:nvSpPr>
        <p:spPr>
          <a:xfrm>
            <a:off x="5292080" y="1988740"/>
            <a:ext cx="1080120" cy="10801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2" name="Rechteck 51"/>
          <p:cNvSpPr/>
          <p:nvPr/>
        </p:nvSpPr>
        <p:spPr>
          <a:xfrm>
            <a:off x="5292080" y="2348760"/>
            <a:ext cx="1080120" cy="10801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7" name="Rechteck 56"/>
          <p:cNvSpPr/>
          <p:nvPr/>
        </p:nvSpPr>
        <p:spPr>
          <a:xfrm>
            <a:off x="5652120" y="2348780"/>
            <a:ext cx="360040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5651920" y="2708780"/>
            <a:ext cx="1080120" cy="10801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56" name="Rechteck 55"/>
          <p:cNvSpPr/>
          <p:nvPr/>
        </p:nvSpPr>
        <p:spPr>
          <a:xfrm>
            <a:off x="5652120" y="2708820"/>
            <a:ext cx="360040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48" name="Rechteck 47"/>
          <p:cNvSpPr/>
          <p:nvPr/>
        </p:nvSpPr>
        <p:spPr>
          <a:xfrm>
            <a:off x="6011960" y="3068860"/>
            <a:ext cx="360040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>
              <a:spcBef>
                <a:spcPts val="200"/>
              </a:spcBef>
              <a:buFont typeface="Calibri" panose="020F0502020204030204" pitchFamily="34" charset="0"/>
              <a:buChar char="▪"/>
            </a:pPr>
            <a:endParaRPr lang="de-DE" sz="160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Bester Nachbar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A0DD-588B-4F62-AD88-19CEF4A2476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83</a:t>
            </a:fld>
            <a:endParaRPr lang="de-DE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5111960" y="1808820"/>
            <a:ext cx="1800000" cy="2160000"/>
            <a:chOff x="5112060" y="3609260"/>
            <a:chExt cx="1800000" cy="2160000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5112060" y="3609260"/>
              <a:ext cx="1800000" cy="2160000"/>
              <a:chOff x="5112060" y="3609260"/>
              <a:chExt cx="1800000" cy="2160000"/>
            </a:xfrm>
          </p:grpSpPr>
          <p:cxnSp>
            <p:nvCxnSpPr>
              <p:cNvPr id="4" name="Gerader Verbinder 3"/>
              <p:cNvCxnSpPr/>
              <p:nvPr/>
            </p:nvCxnSpPr>
            <p:spPr>
              <a:xfrm>
                <a:off x="6011960" y="3609260"/>
                <a:ext cx="0" cy="2160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/>
            </p:nvCxnSpPr>
            <p:spPr>
              <a:xfrm>
                <a:off x="6372000" y="3609260"/>
                <a:ext cx="0" cy="2160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>
                <a:off x="6732040" y="3609260"/>
                <a:ext cx="0" cy="2160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/>
              <p:cNvCxnSpPr/>
              <p:nvPr/>
            </p:nvCxnSpPr>
            <p:spPr>
              <a:xfrm>
                <a:off x="5651920" y="3609260"/>
                <a:ext cx="0" cy="2160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/>
              <p:nvPr/>
            </p:nvCxnSpPr>
            <p:spPr>
              <a:xfrm>
                <a:off x="5291880" y="3609260"/>
                <a:ext cx="0" cy="2160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 flipH="1">
                <a:off x="5112060" y="558924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>
              <a:xfrm flipH="1">
                <a:off x="5112060" y="522920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>
              <a:xfrm flipH="1">
                <a:off x="5112060" y="486916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>
              <a:xfrm flipH="1">
                <a:off x="5112060" y="450912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>
              <a:xfrm flipH="1">
                <a:off x="5112060" y="414908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>
              <a:xfrm flipH="1">
                <a:off x="5112060" y="3789040"/>
                <a:ext cx="180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ieren 48"/>
            <p:cNvGrpSpPr/>
            <p:nvPr/>
          </p:nvGrpSpPr>
          <p:grpSpPr>
            <a:xfrm>
              <a:off x="5292080" y="3789040"/>
              <a:ext cx="1440360" cy="1800200"/>
              <a:chOff x="5291880" y="3789040"/>
              <a:chExt cx="1440360" cy="1800200"/>
            </a:xfrm>
          </p:grpSpPr>
          <p:sp>
            <p:nvSpPr>
              <p:cNvPr id="2" name="Textfeld 1"/>
              <p:cNvSpPr txBox="1"/>
              <p:nvPr/>
            </p:nvSpPr>
            <p:spPr>
              <a:xfrm>
                <a:off x="6011960" y="522924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2</a:t>
                </a: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6372000" y="522924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1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5651920" y="522920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5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6011960" y="486920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4</a:t>
                </a: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6372000" y="486920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3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5651920" y="486916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6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5291880" y="486916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11</a:t>
                </a: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6011960" y="450916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8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6372200" y="450912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200"/>
                  </a:spcBef>
                  <a:buClr>
                    <a:schemeClr val="bg2"/>
                  </a:buClr>
                  <a:defRPr sz="1600"/>
                </a:lvl1pPr>
              </a:lstStyle>
              <a:p>
                <a:r>
                  <a:rPr lang="de-DE" dirty="0"/>
                  <a:t>7</a:t>
                </a: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5651920" y="450912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9</a:t>
                </a: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5291880" y="450912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12</a:t>
                </a: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6011960" y="414912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10</a:t>
                </a: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5651920" y="414908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14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5291880" y="414908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13</a:t>
                </a: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6011960" y="378908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11</a:t>
                </a: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5651920" y="378904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13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5291880" y="3789040"/>
                <a:ext cx="36004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Bef>
                    <a:spcPts val="200"/>
                  </a:spcBef>
                  <a:buClr>
                    <a:schemeClr val="bg2"/>
                  </a:buClr>
                </a:pPr>
                <a:r>
                  <a:rPr lang="de-DE" sz="1600" dirty="0"/>
                  <a:t>12</a:t>
                </a:r>
              </a:p>
            </p:txBody>
          </p:sp>
        </p:grpSp>
      </p:grpSp>
      <p:sp>
        <p:nvSpPr>
          <p:cNvPr id="58" name="Textfeld 57"/>
          <p:cNvSpPr txBox="1"/>
          <p:nvPr/>
        </p:nvSpPr>
        <p:spPr>
          <a:xfrm>
            <a:off x="358775" y="1376362"/>
            <a:ext cx="3133105" cy="277326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Gehe zu Startwert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Wiederhole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 lvl="1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Suche besten Nachbarn</a:t>
            </a:r>
          </a:p>
          <a:p>
            <a:pPr lvl="1"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 lvl="1"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Gehe zu bestem Nachbarn</a:t>
            </a:r>
          </a:p>
          <a:p>
            <a:pPr>
              <a:spcBef>
                <a:spcPts val="200"/>
              </a:spcBef>
              <a:buClr>
                <a:schemeClr val="bg2"/>
              </a:buClr>
            </a:pPr>
            <a:endParaRPr lang="de-DE" sz="1600" dirty="0"/>
          </a:p>
          <a:p>
            <a:pPr>
              <a:spcBef>
                <a:spcPts val="200"/>
              </a:spcBef>
              <a:buClr>
                <a:schemeClr val="bg2"/>
              </a:buClr>
            </a:pPr>
            <a:r>
              <a:rPr lang="de-DE" sz="1600" dirty="0"/>
              <a:t>bis kein besserer Nachbar gefunden</a:t>
            </a:r>
          </a:p>
        </p:txBody>
      </p:sp>
    </p:spTree>
    <p:extLst>
      <p:ext uri="{BB962C8B-B14F-4D97-AF65-F5344CB8AC3E}">
        <p14:creationId xmlns:p14="http://schemas.microsoft.com/office/powerpoint/2010/main" val="14124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2" grpId="0" animBg="1"/>
      <p:bldP spid="52" grpId="1" animBg="1"/>
      <p:bldP spid="57" grpId="0" animBg="1"/>
      <p:bldP spid="9" grpId="0" animBg="1"/>
      <p:bldP spid="9" grpId="1" animBg="1"/>
      <p:bldP spid="56" grpId="0" animBg="1"/>
      <p:bldP spid="56" grpId="1" animBg="1"/>
      <p:bldP spid="4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Datenverarbeitung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Dateizugriff, CSV, XML, SVG, JSON, SQL, …</a:t>
            </a:r>
          </a:p>
        </p:txBody>
      </p:sp>
    </p:spTree>
    <p:extLst>
      <p:ext uri="{BB962C8B-B14F-4D97-AF65-F5344CB8AC3E}">
        <p14:creationId xmlns:p14="http://schemas.microsoft.com/office/powerpoint/2010/main" val="2539678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+mn-lt"/>
                <a:cs typeface="Courier New" panose="02070309020205020404" pitchFamily="49" charset="0"/>
              </a:rPr>
              <a:t>Datei: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kreis.svg</a:t>
            </a:r>
            <a:endParaRPr lang="de-DE" dirty="0">
              <a:latin typeface="+mn-lt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&lt;svg </a:t>
            </a:r>
          </a:p>
          <a:p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xmlns=</a:t>
            </a:r>
          </a:p>
          <a:p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"http://www.w3.org/2000/svg"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&lt;circle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cx=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"200"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cy=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"100"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"50"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stroke:#006600; </a:t>
            </a:r>
          </a:p>
          <a:p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fill:#00cc00"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&lt;/svg&gt;</a:t>
            </a:r>
          </a:p>
          <a:p>
            <a:endParaRPr lang="de-DE" dirty="0"/>
          </a:p>
          <a:p>
            <a:r>
              <a:rPr lang="de-DE" dirty="0"/>
              <a:t>Matlab: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web (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'kreis.svg'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Scalable Vector Graphics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85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374728"/>
            <a:ext cx="4105274" cy="24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4679949" y="1377526"/>
            <a:ext cx="4102825" cy="4788324"/>
          </a:xfrm>
        </p:spPr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https://developer.mozilla.org/en-US/docs/Web/SVG/Element/rect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https://developer.mozilla.org/en-US/docs/Web/SVG/Element/g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https://developer.mozilla.org/en-US/docs/Web/SVG/Element/LinearGradient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https://developer.mozilla.org/en-US/docs/Web/SVG/Attribute/transform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Hochschule Bremen Logo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1" y="1376772"/>
            <a:ext cx="4068163" cy="4787915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8EA4-7036-440D-AD0E-86DFAC8898CA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XML (Extensible Markup Language)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D704-2A00-45CA-A03F-C7F06F130A9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8424000" cy="480627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&lt;?xml version="1.0" encoding="utf-8"?&gt;</a:t>
            </a:r>
          </a:p>
          <a:p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&lt;!-- Dies ist ein Kommentar ... --&gt;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&lt;filme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info</a:t>
            </a:r>
            <a:r>
              <a:rPr lang="de-DE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"Wurzelknoten"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datum=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"04.04.2018"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&lt;boese_zeichen&gt;</a:t>
            </a:r>
            <a:r>
              <a:rPr lang="de-DE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&lt;![CDATA[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&lt;spitze&gt; Klammern?</a:t>
            </a:r>
            <a:r>
              <a:rPr lang="de-DE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]]&gt;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&lt;/boese_zeichen&gt;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&lt;film&gt;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&lt;titel&gt;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Matrix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&lt;/titel&gt;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&lt;jahr&gt;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1999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&lt;/jahr&gt;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&lt;regie&gt;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Lana Wachowski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&lt;/regie&gt;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&lt;regie&gt;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Lilly Wachowski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&lt;/regie&gt;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&lt;besetzung&gt;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Keanu Reeves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&lt;/besetzung&gt;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&lt;besetzung&gt;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Hugo Weaving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&lt;/besetzung&gt;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&lt;/film&gt;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&lt;film&gt;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&lt;titel&gt;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Der Herr der Ringe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&lt;/titel&gt;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&lt;untertitel&gt;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Die Gefährten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&lt;/untertitel&gt;</a:t>
            </a:r>
          </a:p>
          <a:p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&lt;/filme&gt; 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9666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xml2struct</a:t>
            </a:r>
            <a:r>
              <a:rPr lang="de-DE" dirty="0"/>
              <a:t> von Matlab Central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FBF-CFC4-409A-893E-95996521BB30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58775" y="1376363"/>
            <a:ext cx="8424000" cy="4806274"/>
          </a:xfrm>
        </p:spPr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daten = </a:t>
            </a:r>
            <a:r>
              <a:rPr lang="de-DE">
                <a:latin typeface="Courier New" panose="02070309020205020404" pitchFamily="49" charset="0"/>
                <a:cs typeface="Courier New" panose="02070309020205020404" pitchFamily="49" charset="0"/>
              </a:rPr>
              <a:t>xml2struct (</a:t>
            </a:r>
            <a:r>
              <a:rPr lang="de-DE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'daten.xml'</a:t>
            </a:r>
            <a:r>
              <a:rPr lang="de-DE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 with fields: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filme: [1×1 struct]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daten.filme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 with fields: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boese_zeichen: [1×1 struct]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film: {1×8 cell}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Attributes: [1×1 struct]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daten.filme.Attributes.datum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04.04.2018</a:t>
            </a:r>
          </a:p>
          <a:p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daten.filme.film{1}.regie{2}.Text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Lilly Wachowski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908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JSON (JavaScript Object Notation)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C98C-2FB6-4EEF-887A-9B72DF1F30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69541" y="1387548"/>
            <a:ext cx="8413233" cy="4788733"/>
          </a:xfrm>
        </p:spPr>
        <p:txBody>
          <a:bodyPr/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"irgendein_name"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"Dies ist ein Kommentar."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"filme"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:{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"Attribute"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:{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"datum"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"04.04.2018"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"info"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"Wurzelknoten"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},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"film"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:[{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"titel"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"Matrix"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"jahr"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:1999,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"regie"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:[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"Lana Wachowski"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"Lilly Wachowski"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],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"besetzung"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:[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"Keanu Reeves"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"Hugo Weaving"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],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},{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"titel"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"Der Herr der Ringe"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"untertitel"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de-DE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"Die Gefährten"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}]}}</a:t>
            </a:r>
          </a:p>
        </p:txBody>
      </p:sp>
    </p:spTree>
    <p:extLst>
      <p:ext uri="{BB962C8B-B14F-4D97-AF65-F5344CB8AC3E}">
        <p14:creationId xmlns:p14="http://schemas.microsoft.com/office/powerpoint/2010/main" val="22804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Prozessor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Steuerwerk, Rechenwerk, Speicher</a:t>
            </a:r>
          </a:p>
        </p:txBody>
      </p:sp>
    </p:spTree>
    <p:extLst>
      <p:ext uri="{BB962C8B-B14F-4D97-AF65-F5344CB8AC3E}">
        <p14:creationId xmlns:p14="http://schemas.microsoft.com/office/powerpoint/2010/main" val="3557865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</a:t>
            </a:r>
            <a:r>
              <a:rPr lang="de-DE" dirty="0" err="1"/>
              <a:t>objectifying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!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C98C-2FB6-4EEF-887A-9B72DF1F30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90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AF2CAEE-072D-424B-AE56-65BD5BD8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365" y="1196752"/>
            <a:ext cx="5972967" cy="478666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18496A4-8910-498B-98DE-4B92CE57F4C3}"/>
              </a:ext>
            </a:extLst>
          </p:cNvPr>
          <p:cNvSpPr txBox="1"/>
          <p:nvPr/>
        </p:nvSpPr>
        <p:spPr>
          <a:xfrm>
            <a:off x="4125652" y="56252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https://i.redd.it/tgl201v0aqi21.jpg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311861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SQL (Structured Query Language)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C98C-2FB6-4EEF-887A-9B72DF1F30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69541" y="1387548"/>
            <a:ext cx="4094509" cy="1526087"/>
          </a:xfrm>
        </p:spPr>
        <p:txBody>
          <a:bodyPr/>
          <a:lstStyle/>
          <a:p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users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clue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0</a:t>
            </a:r>
          </a:p>
          <a:p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rows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returned</a:t>
            </a:r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2" y="3346105"/>
            <a:ext cx="8415684" cy="26031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887924" y="5919083"/>
            <a:ext cx="13532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  <a:latin typeface="Lucida"/>
                <a:hlinkClick r:id="rId4"/>
              </a:rPr>
              <a:t>https://xkcd.com/327</a:t>
            </a:r>
            <a:endParaRPr lang="de-DE" sz="100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131083" y="1376772"/>
            <a:ext cx="5653385" cy="1584176"/>
          </a:xfrm>
        </p:spPr>
        <p:txBody>
          <a:bodyPr/>
          <a:lstStyle/>
          <a:p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INTO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(name) </a:t>
            </a:r>
            <a:r>
              <a:rPr 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de-D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('Elaine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alt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INTO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Students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(name) </a:t>
            </a:r>
            <a:r>
              <a:rPr lang="de-DE" alt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('Robert'); </a:t>
            </a:r>
          </a:p>
          <a:p>
            <a:r>
              <a:rPr lang="de-DE" alt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de-DE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Students</a:t>
            </a:r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de-DE" altLang="de-D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de-DE" alt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de-DE" altLang="de-DE" sz="800" dirty="0">
                <a:solidFill>
                  <a:schemeClr val="tx1"/>
                </a:solidFill>
              </a:rPr>
              <a:t> </a:t>
            </a:r>
            <a:endParaRPr lang="de-DE" altLang="de-DE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das DBMS mal wieder nicht mit der peinlichen Serienbrieffunktion redet …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C98C-2FB6-4EEF-887A-9B72DF1F307C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92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63390"/>
            <a:ext cx="7488832" cy="24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690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Rechnerkommunikation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OSI, IP, DHCP, DNS, TCP, UDP, </a:t>
            </a:r>
            <a:r>
              <a:rPr lang="de-DE" dirty="0" err="1"/>
              <a:t>ipconfig</a:t>
            </a:r>
            <a:r>
              <a:rPr lang="de-DE" dirty="0"/>
              <a:t>, </a:t>
            </a:r>
            <a:r>
              <a:rPr lang="de-DE" dirty="0" err="1"/>
              <a:t>tracert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3819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OSI-Modell (Open System Interconnection Model)</a:t>
            </a:r>
            <a:br>
              <a:rPr lang="de-DE" dirty="0"/>
            </a:br>
            <a:r>
              <a:rPr lang="de-DE" sz="1200" i="1" dirty="0"/>
              <a:t>"Meistens liegt das Problem in OSI-Schicht 8."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94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02854"/>
              </p:ext>
            </p:extLst>
          </p:nvPr>
        </p:nvGraphicFramePr>
        <p:xfrm>
          <a:off x="359531" y="1380575"/>
          <a:ext cx="8423247" cy="4640713"/>
        </p:xfrm>
        <a:graphic>
          <a:graphicData uri="http://schemas.openxmlformats.org/drawingml/2006/table">
            <a:tbl>
              <a:tblPr/>
              <a:tblGrid>
                <a:gridCol w="180020">
                  <a:extLst>
                    <a:ext uri="{9D8B030D-6E8A-4147-A177-3AD203B41FA5}">
                      <a16:colId xmlns:a16="http://schemas.microsoft.com/office/drawing/2014/main" val="4204513462"/>
                    </a:ext>
                  </a:extLst>
                </a:gridCol>
                <a:gridCol w="1188133">
                  <a:extLst>
                    <a:ext uri="{9D8B030D-6E8A-4147-A177-3AD203B41FA5}">
                      <a16:colId xmlns:a16="http://schemas.microsoft.com/office/drawing/2014/main" val="2558215057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3071000716"/>
                    </a:ext>
                  </a:extLst>
                </a:gridCol>
                <a:gridCol w="900101">
                  <a:extLst>
                    <a:ext uri="{9D8B030D-6E8A-4147-A177-3AD203B41FA5}">
                      <a16:colId xmlns:a16="http://schemas.microsoft.com/office/drawing/2014/main" val="2182319503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04487121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317952292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722225089"/>
                    </a:ext>
                  </a:extLst>
                </a:gridCol>
                <a:gridCol w="1870518">
                  <a:extLst>
                    <a:ext uri="{9D8B030D-6E8A-4147-A177-3AD203B41FA5}">
                      <a16:colId xmlns:a16="http://schemas.microsoft.com/office/drawing/2014/main" val="3349134318"/>
                    </a:ext>
                  </a:extLst>
                </a:gridCol>
              </a:tblGrid>
              <a:tr h="355732">
                <a:tc gridSpan="2">
                  <a:txBody>
                    <a:bodyPr/>
                    <a:lstStyle/>
                    <a:p>
                      <a:pPr algn="ctr"/>
                      <a:r>
                        <a:rPr lang="de-DE" sz="1100" b="1" i="1" dirty="0">
                          <a:effectLst/>
                        </a:rPr>
                        <a:t>OSI-Schicht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>
                          <a:effectLst/>
                        </a:rPr>
                        <a:t>Einordnung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 u="none" strike="noStrike">
                          <a:solidFill>
                            <a:srgbClr val="1559B5"/>
                          </a:solidFill>
                          <a:effectLst/>
                          <a:hlinkClick r:id="rId3"/>
                        </a:rPr>
                        <a:t>DoD-Schicht</a:t>
                      </a:r>
                      <a:endParaRPr lang="de-DE" sz="1100" b="1" i="1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>
                          <a:effectLst/>
                        </a:rPr>
                        <a:t>Einordnung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>
                          <a:effectLst/>
                        </a:rPr>
                        <a:t>Protokollbeispiele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>
                          <a:effectLst/>
                        </a:rPr>
                        <a:t>Einheiten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i="1" dirty="0">
                          <a:effectLst/>
                        </a:rPr>
                        <a:t>Kopplungselemente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869770"/>
                  </a:ext>
                </a:extLst>
              </a:tr>
              <a:tr h="67638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7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Anwendungen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(Application)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Anwendungs-</a:t>
                      </a:r>
                      <a:br>
                        <a:rPr lang="de-DE" sz="1100" dirty="0">
                          <a:effectLst/>
                        </a:rPr>
                      </a:br>
                      <a:r>
                        <a:rPr lang="de-DE" sz="1100" dirty="0">
                          <a:effectLst/>
                        </a:rPr>
                        <a:t>orientiert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Anwendung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Ende zu</a:t>
                      </a:r>
                      <a:br>
                        <a:rPr lang="de-DE" sz="1100" dirty="0">
                          <a:effectLst/>
                        </a:rPr>
                      </a:br>
                      <a:r>
                        <a:rPr lang="de-DE" sz="1100" dirty="0">
                          <a:effectLst/>
                        </a:rPr>
                        <a:t>Ende</a:t>
                      </a:r>
                      <a:br>
                        <a:rPr lang="de-DE" sz="1100" dirty="0">
                          <a:effectLst/>
                        </a:rPr>
                      </a:br>
                      <a:r>
                        <a:rPr lang="de-DE" sz="1100" dirty="0">
                          <a:effectLst/>
                        </a:rPr>
                        <a:t>(</a:t>
                      </a:r>
                      <a:r>
                        <a:rPr lang="de-DE" sz="1100" u="none" strike="noStrike" dirty="0" err="1">
                          <a:solidFill>
                            <a:srgbClr val="1559B5"/>
                          </a:solidFill>
                          <a:effectLst/>
                          <a:hlinkClick r:id="rId4"/>
                        </a:rPr>
                        <a:t>Multihop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5" tooltip="Hypertext Transfer Protocol"/>
                        </a:rPr>
                        <a:t>HTTP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6"/>
                        </a:rPr>
                        <a:t>FTP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7" tooltip="Hypertext Transfer Protocol Secure"/>
                        </a:rPr>
                        <a:t>HTTPS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8" tooltip="Simple Mail Transfer Protocol"/>
                        </a:rPr>
                        <a:t>SMTP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9"/>
                        </a:rPr>
                        <a:t>XMPP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0" tooltip="Domain Name System"/>
                        </a:rPr>
                        <a:t>DNS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1"/>
                        </a:rPr>
                        <a:t>LDAP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2" tooltip="NetWare Core Protocol"/>
                        </a:rPr>
                        <a:t>NCP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Daten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13" tooltip="Gateway (Computer)"/>
                        </a:rPr>
                        <a:t>Gateway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14" tooltip="Content-Switch"/>
                        </a:rPr>
                        <a:t>Content-Switch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15" tooltip="Proxy (Rechnernetz)"/>
                        </a:rPr>
                        <a:t>Proxy</a:t>
                      </a:r>
                      <a:r>
                        <a:rPr lang="de-DE" sz="1100" dirty="0">
                          <a:effectLst/>
                        </a:rPr>
                        <a:t>, Layer-4-7-Switch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3441"/>
                  </a:ext>
                </a:extLst>
              </a:tr>
              <a:tr h="67638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6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Darstellung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(Presentation)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955241"/>
                  </a:ext>
                </a:extLst>
              </a:tr>
              <a:tr h="355732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5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Sitzung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(Session)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47743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4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Transport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(Transport)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Transport-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orientiert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Transport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6" tooltip="Transmission Control Protocol"/>
                        </a:rPr>
                        <a:t>TCP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7" tooltip="User Datagram Protocol"/>
                        </a:rPr>
                        <a:t>UDP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8" tooltip="Stream Control Transmission Protocol"/>
                        </a:rPr>
                        <a:t>SCTP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19" tooltip="Sequenced Packet Exchange"/>
                        </a:rPr>
                        <a:t>SPX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20" tooltip="Datensegment"/>
                        </a:rPr>
                        <a:t>TCP = Segmente</a:t>
                      </a:r>
                      <a:r>
                        <a:rPr lang="de-DE" sz="1100" dirty="0">
                          <a:effectLst/>
                        </a:rPr>
                        <a:t> </a:t>
                      </a:r>
                      <a:br>
                        <a:rPr lang="de-DE" sz="1100" dirty="0">
                          <a:effectLst/>
                        </a:rPr>
                      </a:b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21" tooltip="Datagramm"/>
                        </a:rPr>
                        <a:t>UDP = Datagramme</a:t>
                      </a:r>
                      <a:endParaRPr lang="de-DE" sz="1100" dirty="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174353"/>
                  </a:ext>
                </a:extLst>
              </a:tr>
              <a:tr h="855286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3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Vermittlung-/Paket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(Network)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Internet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2" tooltip="Internet Control Message Protocol"/>
                        </a:rPr>
                        <a:t>ICMP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3" tooltip="Internet Group Management Protocol"/>
                        </a:rPr>
                        <a:t>IGMP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4" tooltip="Internet Protocol"/>
                        </a:rPr>
                        <a:t>IP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5" tooltip="Internet Protocol Security"/>
                        </a:rPr>
                        <a:t>IPsec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6" tooltip="Internetwork Packet Exchange"/>
                        </a:rPr>
                        <a:t>IPX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27" tooltip="Datenpaket"/>
                        </a:rPr>
                        <a:t>Pakete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28" tooltip="Router"/>
                        </a:rPr>
                        <a:t>Router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29" tooltip="Layer-3-Switch"/>
                        </a:rPr>
                        <a:t>Layer-3-Switch</a:t>
                      </a:r>
                      <a:endParaRPr lang="de-DE" sz="1100" dirty="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062137"/>
                  </a:ext>
                </a:extLst>
              </a:tr>
              <a:tr h="5129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2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Sicherung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>
                          <a:effectLst/>
                        </a:rPr>
                        <a:t>(Data Link)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Netzzugriff </a:t>
                      </a:r>
                      <a:br>
                        <a:rPr lang="de-DE" sz="1100">
                          <a:effectLst/>
                        </a:rPr>
                      </a:b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4" tooltip="Direktverbindung"/>
                        </a:rPr>
                        <a:t>Punkt zu</a:t>
                      </a:r>
                      <a:b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4" tooltip="Direktverbindung"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4" tooltip="Direktverbindung"/>
                        </a:rPr>
                        <a:t>Punkt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0" tooltip="Ethernet"/>
                        </a:rPr>
                        <a:t>Ethernet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1" tooltip="Token Ring"/>
                        </a:rPr>
                        <a:t>Token Ring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2" tooltip="Fiber Distributed Data Interface"/>
                        </a:rPr>
                        <a:t>FDDI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3" tooltip="Media Access Control"/>
                        </a:rPr>
                        <a:t>MAC</a:t>
                      </a:r>
                      <a:r>
                        <a:rPr lang="de-DE" sz="1100">
                          <a:effectLst/>
                        </a:rPr>
                        <a:t> </a:t>
                      </a:r>
                      <a:br>
                        <a:rPr lang="de-DE" sz="1100">
                          <a:effectLst/>
                        </a:rPr>
                      </a:b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4"/>
                        </a:rPr>
                        <a:t>ARCNET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>
                          <a:effectLst/>
                        </a:rPr>
                        <a:t>Rahmen (</a:t>
                      </a: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5"/>
                        </a:rPr>
                        <a:t>Frames</a:t>
                      </a:r>
                      <a:r>
                        <a:rPr lang="de-DE" sz="1100">
                          <a:effectLst/>
                        </a:rPr>
                        <a:t>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6" tooltip="Bridge (Netzwerk)"/>
                        </a:rPr>
                        <a:t>Bridge</a:t>
                      </a:r>
                      <a:r>
                        <a:rPr lang="de-DE" sz="1100">
                          <a:effectLst/>
                        </a:rPr>
                        <a:t>, </a:t>
                      </a:r>
                      <a:r>
                        <a:rPr lang="de-DE" sz="1100" u="none" strike="noStrike">
                          <a:solidFill>
                            <a:srgbClr val="1559B5"/>
                          </a:solidFill>
                          <a:effectLst/>
                          <a:hlinkClick r:id="rId37" tooltip="Switch (Computertechnik)"/>
                        </a:rPr>
                        <a:t>Layer-2-Switch</a:t>
                      </a:r>
                      <a:endParaRPr lang="de-DE" sz="110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718139"/>
                  </a:ext>
                </a:extLst>
              </a:tr>
              <a:tr h="360244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1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effectLst/>
                        </a:rPr>
                        <a:t>Bitübertragung</a:t>
                      </a:r>
                      <a:br>
                        <a:rPr lang="de-DE" sz="1100" dirty="0">
                          <a:effectLst/>
                        </a:rPr>
                      </a:br>
                      <a:r>
                        <a:rPr lang="de-DE" sz="1100" dirty="0">
                          <a:effectLst/>
                        </a:rPr>
                        <a:t>(</a:t>
                      </a:r>
                      <a:r>
                        <a:rPr lang="de-DE" sz="1100" dirty="0" err="1">
                          <a:effectLst/>
                        </a:rPr>
                        <a:t>Physical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38"/>
                        </a:rPr>
                        <a:t>Bits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39" tooltip="Symbol (Nachrichtentechnik)"/>
                        </a:rPr>
                        <a:t>Symbole</a:t>
                      </a:r>
                      <a:r>
                        <a:rPr lang="de-DE" sz="1100" dirty="0">
                          <a:effectLst/>
                        </a:rPr>
                        <a:t>, Pakete</a:t>
                      </a: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40" tooltip="Netzwerkkabel"/>
                        </a:rPr>
                        <a:t>Netzwerkkabel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41" tooltip="Repeater"/>
                        </a:rPr>
                        <a:t>Repeater</a:t>
                      </a:r>
                      <a:r>
                        <a:rPr lang="de-DE" sz="1100" dirty="0">
                          <a:effectLst/>
                        </a:rPr>
                        <a:t>, </a:t>
                      </a:r>
                      <a:r>
                        <a:rPr lang="de-DE" sz="1100" u="none" strike="noStrike" dirty="0">
                          <a:solidFill>
                            <a:srgbClr val="1559B5"/>
                          </a:solidFill>
                          <a:effectLst/>
                          <a:hlinkClick r:id="rId42" tooltip="Hub (Netzwerk)"/>
                        </a:rPr>
                        <a:t>Hub</a:t>
                      </a:r>
                      <a:endParaRPr lang="de-DE" sz="1100" dirty="0">
                        <a:effectLst/>
                      </a:endParaRPr>
                    </a:p>
                  </a:txBody>
                  <a:tcPr marL="11425" marR="11425" marT="11425" marB="1142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27992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356326" y="6108831"/>
            <a:ext cx="8426449" cy="18537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hlinkClick r:id="rId43"/>
              </a:rPr>
              <a:t>https://de.wikipedia.org/wiki/OSI-Modell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7405278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4105275" cy="47894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dirty="0">
                <a:latin typeface="+mn-lt"/>
                <a:cs typeface="Courier New" panose="02070309020205020404" pitchFamily="49" charset="0"/>
              </a:rPr>
              <a:t>Feste IPv4-Adresse: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194.94.27.151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+mn-lt"/>
                <a:cs typeface="Courier New" panose="02070309020205020404" pitchFamily="49" charset="0"/>
              </a:rPr>
              <a:t>"Theres no place like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127.0.0.1</a:t>
            </a:r>
            <a:r>
              <a:rPr lang="de-DE" dirty="0">
                <a:cs typeface="Courier New" panose="02070309020205020404" pitchFamily="49" charset="0"/>
              </a:rPr>
              <a:t>"</a:t>
            </a:r>
            <a:endParaRPr lang="de-DE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https://www.wieistmeineip.de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de-DE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de-DE" dirty="0">
                <a:latin typeface="+mn-lt"/>
                <a:cs typeface="Courier New" panose="02070309020205020404" pitchFamily="49" charset="0"/>
              </a:rPr>
              <a:t>Privates Netz: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192.168.xxx.xxx</a:t>
            </a:r>
          </a:p>
          <a:p>
            <a:pPr>
              <a:spcBef>
                <a:spcPts val="1200"/>
              </a:spcBef>
            </a:pPr>
            <a:r>
              <a:rPr lang="de-DE" dirty="0"/>
              <a:t>Dynamic Host Configuration Protocol-Server vergibt dynamische IP:</a:t>
            </a:r>
            <a:r>
              <a:rPr lang="de-DE" dirty="0">
                <a:cs typeface="Courier New" panose="02070309020205020404" pitchFamily="49" charset="0"/>
              </a:rPr>
              <a:t>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192.168.178.20</a:t>
            </a:r>
          </a:p>
          <a:p>
            <a:pPr>
              <a:spcBef>
                <a:spcPts val="1200"/>
              </a:spcBef>
            </a:pPr>
            <a:endParaRPr lang="de-DE" dirty="0">
              <a:cs typeface="Courier New" panose="02070309020205020404" pitchFamily="49" charset="0"/>
            </a:endParaRPr>
          </a:p>
          <a:p>
            <a:pPr defTabSz="673100">
              <a:spcBef>
                <a:spcPts val="1200"/>
              </a:spcBef>
            </a:pPr>
            <a:r>
              <a:rPr lang="de-DE" dirty="0">
                <a:cs typeface="Courier New" panose="02070309020205020404" pitchFamily="49" charset="0"/>
              </a:rPr>
              <a:t>Domain Name System-Server übersetzt: </a:t>
            </a:r>
            <a:br>
              <a:rPr lang="de-DE" dirty="0"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prof.red 	</a:t>
            </a:r>
            <a:r>
              <a:rPr lang="de-DE" dirty="0">
                <a:cs typeface="Courier New" panose="02070309020205020404" pitchFamily="49" charset="0"/>
              </a:rPr>
              <a:t>in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194.94.27.151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google.com 	</a:t>
            </a:r>
            <a:r>
              <a:rPr lang="de-DE" dirty="0">
                <a:cs typeface="Courier New" panose="02070309020205020404" pitchFamily="49" charset="0"/>
              </a:rPr>
              <a:t>in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216.58.210.14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fritz.box 	</a:t>
            </a:r>
            <a:r>
              <a:rPr lang="de-DE" dirty="0">
                <a:cs typeface="Courier New" panose="02070309020205020404" pitchFamily="49" charset="0"/>
              </a:rPr>
              <a:t>in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192.168.178.1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IP (Internet Protocol)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95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8" y="1376364"/>
            <a:ext cx="4562400" cy="17397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7" y="4077072"/>
            <a:ext cx="4562403" cy="208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547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1A3654-3109-4D85-912A-4152696B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DC9C4B-7600-4E27-885C-D1F10FD4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B8A9A-6D81-4937-BB6F-2A33493E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07182B5-8177-4468-A0FF-22ADED07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surfen wir denn heute hin …?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ABEBB3-A1D2-462E-9E4D-9D746171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94" y="1371714"/>
            <a:ext cx="3708412" cy="41145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8CA32DE-DC13-4C95-9678-65EBE06536EE}"/>
              </a:ext>
            </a:extLst>
          </p:cNvPr>
          <p:cNvSpPr txBox="1"/>
          <p:nvPr/>
        </p:nvSpPr>
        <p:spPr>
          <a:xfrm>
            <a:off x="356326" y="5655955"/>
            <a:ext cx="8426449" cy="18537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200"/>
              </a:spcBef>
              <a:buClr>
                <a:schemeClr val="bg2"/>
              </a:buClr>
            </a:pPr>
            <a:r>
              <a:rPr lang="de-DE" sz="1000" dirty="0">
                <a:hlinkClick r:id="rId3"/>
              </a:rPr>
              <a:t>https://media.norden.social/cache/media_attachments/files/115/541/331/903/047/259/original/1d5344d62761d208.jpg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7933556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72F4C7-7AF6-445C-A492-D2B816F7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8A3-E129-4506-8F39-0D7D06287563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FB34E4-B198-468D-AFC5-1F01D38A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Informatik, Jörg J. Buchholz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58792-B77E-492A-BA64-7B962B7C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60A1ED-830B-4E87-8104-BE28F34DBB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TCP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F6BB62-4726-4419-8034-A894D3B419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UDP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6">
                <a:extLst>
                  <a:ext uri="{FF2B5EF4-FFF2-40B4-BE49-F238E27FC236}">
                    <a16:creationId xmlns:a16="http://schemas.microsoft.com/office/drawing/2014/main" id="{110500AF-3E82-4F15-8209-23A00F5EC5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GPT-4 (DALL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de-DE" dirty="0"/>
                  <a:t>E 3) erklärt den Unterschied zwischen TCP und UDP</a:t>
                </a:r>
              </a:p>
            </p:txBody>
          </p:sp>
        </mc:Choice>
        <mc:Fallback xmlns="">
          <p:sp>
            <p:nvSpPr>
              <p:cNvPr id="7" name="Titel 6">
                <a:extLst>
                  <a:ext uri="{FF2B5EF4-FFF2-40B4-BE49-F238E27FC236}">
                    <a16:creationId xmlns:a16="http://schemas.microsoft.com/office/drawing/2014/main" id="{110500AF-3E82-4F15-8209-23A00F5EC5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13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DC737C69-A5D9-4F7B-9C3A-CD7B5E082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1736812"/>
            <a:ext cx="3708474" cy="370847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C7569E-FD51-4330-A833-4F9EA377F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49" y="1736812"/>
            <a:ext cx="3708474" cy="37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946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8426450" cy="47894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>
                <a:latin typeface="+mn-lt"/>
                <a:cs typeface="Courier New" panose="02070309020205020404" pitchFamily="49" charset="0"/>
              </a:rPr>
              <a:t>Alice: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Hello, would you like to hear a TCP joke?</a:t>
            </a:r>
          </a:p>
          <a:p>
            <a:pPr>
              <a:spcBef>
                <a:spcPts val="1200"/>
              </a:spcBef>
            </a:pPr>
            <a:r>
              <a:rPr lang="en-US" b="1" dirty="0">
                <a:latin typeface="+mn-lt"/>
                <a:cs typeface="Courier New" panose="02070309020205020404" pitchFamily="49" charset="0"/>
              </a:rPr>
              <a:t>Bob: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Yes, I'd like to hear a TCP joke.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Alice: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OK, I'll tell you a TCP joke.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Bob: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OK, I'll hear a TCP joke.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Alice: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Are you ready to hear a TCP joke?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Bob: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Yes, I am ready to hear a TCP joke.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Alice: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OK, I'm about to send the TCP joke. It will last 10 seconds, it has 634 characters, it does not have a setting, it ends with a punchline.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Bob: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OK, I'm ready to hear the TCP joke that will last 10 seconds, has </a:t>
            </a:r>
            <a:r>
              <a:rPr lang="en-US" i="1" dirty="0">
                <a:cs typeface="Courier New" panose="02070309020205020404" pitchFamily="49" charset="0"/>
              </a:rPr>
              <a:t>634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 characters, does not have a setting and will end with a punchline.</a:t>
            </a:r>
          </a:p>
          <a:p>
            <a:pPr>
              <a:spcBef>
                <a:spcPts val="1200"/>
              </a:spcBef>
            </a:pPr>
            <a:r>
              <a:rPr lang="en-US" b="1" dirty="0">
                <a:cs typeface="Courier New" panose="02070309020205020404" pitchFamily="49" charset="0"/>
              </a:rPr>
              <a:t>Alice: </a:t>
            </a:r>
            <a:r>
              <a:rPr lang="en-US" i="1" dirty="0">
                <a:latin typeface="+mn-lt"/>
                <a:cs typeface="Courier New" panose="02070309020205020404" pitchFamily="49" charset="0"/>
              </a:rPr>
              <a:t>I'm sorry, your connection has timed out. </a:t>
            </a:r>
            <a:br>
              <a:rPr lang="en-US" i="1" dirty="0">
                <a:latin typeface="+mn-lt"/>
                <a:cs typeface="Courier New" panose="02070309020205020404" pitchFamily="49" charset="0"/>
              </a:rPr>
            </a:br>
            <a:r>
              <a:rPr lang="en-US" i="1" dirty="0">
                <a:latin typeface="+mn-lt"/>
                <a:cs typeface="Courier New" panose="02070309020205020404" pitchFamily="49" charset="0"/>
              </a:rPr>
              <a:t>Hello, would you like to hear a TCP joke?</a:t>
            </a:r>
            <a:endParaRPr lang="de-DE" i="1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TCP (Transmission Control Protocol)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0796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58775" y="1376363"/>
            <a:ext cx="8426450" cy="47894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i="1" dirty="0"/>
              <a:t>"Hi, would you like to hear a UDP joke?</a:t>
            </a:r>
          </a:p>
          <a:p>
            <a:pPr>
              <a:spcBef>
                <a:spcPts val="1200"/>
              </a:spcBef>
            </a:pPr>
            <a:r>
              <a:rPr lang="en-US" i="1" dirty="0"/>
              <a:t>To get to the other side.</a:t>
            </a:r>
          </a:p>
          <a:p>
            <a:pPr>
              <a:spcBef>
                <a:spcPts val="1200"/>
              </a:spcBef>
            </a:pPr>
            <a:r>
              <a:rPr lang="en-US" i="1" dirty="0"/>
              <a:t>Why did the chicken cross the road?"</a:t>
            </a:r>
          </a:p>
          <a:p>
            <a:pPr>
              <a:spcBef>
                <a:spcPts val="1200"/>
              </a:spcBef>
            </a:pPr>
            <a:endParaRPr lang="en-US" i="1" dirty="0"/>
          </a:p>
          <a:p>
            <a:pPr>
              <a:spcBef>
                <a:spcPts val="1200"/>
              </a:spcBef>
            </a:pPr>
            <a:endParaRPr lang="en-US" i="1" dirty="0"/>
          </a:p>
          <a:p>
            <a:pPr>
              <a:spcBef>
                <a:spcPts val="1200"/>
              </a:spcBef>
            </a:pPr>
            <a:r>
              <a:rPr lang="en-US" i="1" dirty="0"/>
              <a:t>"walks packet UDP into bar A ..."</a:t>
            </a:r>
          </a:p>
          <a:p>
            <a:pPr>
              <a:spcBef>
                <a:spcPts val="1200"/>
              </a:spcBef>
            </a:pPr>
            <a:endParaRPr lang="en-US" i="1" dirty="0"/>
          </a:p>
          <a:p>
            <a:pPr>
              <a:spcBef>
                <a:spcPts val="1200"/>
              </a:spcBef>
            </a:pPr>
            <a:endParaRPr lang="en-US" i="1" dirty="0"/>
          </a:p>
          <a:p>
            <a:pPr>
              <a:spcBef>
                <a:spcPts val="1200"/>
              </a:spcBef>
            </a:pPr>
            <a:r>
              <a:rPr lang="en-US" i="1" dirty="0"/>
              <a:t>"I'd make a UDP joke; but I don't know if anyone's actually listening …"</a:t>
            </a:r>
            <a:endParaRPr lang="en-US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en-US" i="1" dirty="0"/>
              <a:t>"I have a UDP joke; but you might not get it."</a:t>
            </a:r>
          </a:p>
          <a:p>
            <a:pPr>
              <a:spcBef>
                <a:spcPts val="1200"/>
              </a:spcBef>
            </a:pPr>
            <a:endParaRPr lang="en-US" dirty="0">
              <a:latin typeface="+mn-lt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UDP (User Datagram Protocol)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ED20-7A9A-4F62-94FD-F16884350ED4}" type="datetime1">
              <a:rPr lang="de-DE" smtClean="0"/>
              <a:t>13.11.2025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Informatik, Jörg J. Buchholz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F55-0981-4E9E-8F6B-2F7546EE58D7}" type="slidenum">
              <a:rPr lang="de-DE" smtClean="0"/>
              <a:pPr/>
              <a:t>99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627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SB_4zu3_türkisblau">
  <a:themeElements>
    <a:clrScheme name="HSB">
      <a:dk1>
        <a:sysClr val="windowText" lastClr="000000"/>
      </a:dk1>
      <a:lt1>
        <a:sysClr val="window" lastClr="FFFFFF"/>
      </a:lt1>
      <a:dk2>
        <a:srgbClr val="32B4C8"/>
      </a:dk2>
      <a:lt2>
        <a:srgbClr val="0A558C"/>
      </a:lt2>
      <a:accent1>
        <a:srgbClr val="00915A"/>
      </a:accent1>
      <a:accent2>
        <a:srgbClr val="6EA53C"/>
      </a:accent2>
      <a:accent3>
        <a:srgbClr val="FABE00"/>
      </a:accent3>
      <a:accent4>
        <a:srgbClr val="F07823"/>
      </a:accent4>
      <a:accent5>
        <a:srgbClr val="C30532"/>
      </a:accent5>
      <a:accent6>
        <a:srgbClr val="7864A5"/>
      </a:accent6>
      <a:hlink>
        <a:srgbClr val="32B4C8"/>
      </a:hlink>
      <a:folHlink>
        <a:srgbClr val="F07823"/>
      </a:folHlink>
    </a:clrScheme>
    <a:fontScheme name="HSB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180975" indent="-180975" algn="ctr">
          <a:spcBef>
            <a:spcPts val="200"/>
          </a:spcBef>
          <a:buFont typeface="Calibri" panose="020F0502020204030204" pitchFamily="34" charset="0"/>
          <a:buChar char="▪"/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tailEnd type="none"/>
        </a:ln>
      </a:spPr>
      <a:bodyPr/>
      <a:lstStyle/>
      <a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 anchorCtr="0">
        <a:noAutofit/>
      </a:bodyPr>
      <a:lstStyle>
        <a:defPPr algn="ctr">
          <a:spcBef>
            <a:spcPts val="200"/>
          </a:spcBef>
          <a:buClr>
            <a:schemeClr val="bg2"/>
          </a:buCl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HSB">
      <a:dk1>
        <a:sysClr val="windowText" lastClr="000000"/>
      </a:dk1>
      <a:lt1>
        <a:sysClr val="window" lastClr="FFFFFF"/>
      </a:lt1>
      <a:dk2>
        <a:srgbClr val="32B4C8"/>
      </a:dk2>
      <a:lt2>
        <a:srgbClr val="0A558C"/>
      </a:lt2>
      <a:accent1>
        <a:srgbClr val="00915A"/>
      </a:accent1>
      <a:accent2>
        <a:srgbClr val="6EA53C"/>
      </a:accent2>
      <a:accent3>
        <a:srgbClr val="FABE00"/>
      </a:accent3>
      <a:accent4>
        <a:srgbClr val="F07823"/>
      </a:accent4>
      <a:accent5>
        <a:srgbClr val="C30532"/>
      </a:accent5>
      <a:accent6>
        <a:srgbClr val="7864A5"/>
      </a:accent6>
      <a:hlink>
        <a:srgbClr val="32B4C8"/>
      </a:hlink>
      <a:folHlink>
        <a:srgbClr val="F07823"/>
      </a:folHlink>
    </a:clrScheme>
    <a:fontScheme name="HSB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HSB">
      <a:dk1>
        <a:sysClr val="windowText" lastClr="000000"/>
      </a:dk1>
      <a:lt1>
        <a:sysClr val="window" lastClr="FFFFFF"/>
      </a:lt1>
      <a:dk2>
        <a:srgbClr val="32B4C8"/>
      </a:dk2>
      <a:lt2>
        <a:srgbClr val="0A558C"/>
      </a:lt2>
      <a:accent1>
        <a:srgbClr val="00915A"/>
      </a:accent1>
      <a:accent2>
        <a:srgbClr val="6EA53C"/>
      </a:accent2>
      <a:accent3>
        <a:srgbClr val="FABE00"/>
      </a:accent3>
      <a:accent4>
        <a:srgbClr val="F07823"/>
      </a:accent4>
      <a:accent5>
        <a:srgbClr val="C30532"/>
      </a:accent5>
      <a:accent6>
        <a:srgbClr val="7864A5"/>
      </a:accent6>
      <a:hlink>
        <a:srgbClr val="32B4C8"/>
      </a:hlink>
      <a:folHlink>
        <a:srgbClr val="F07823"/>
      </a:folHlink>
    </a:clrScheme>
    <a:fontScheme name="HSB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7975</Words>
  <Application>Microsoft Office PowerPoint</Application>
  <PresentationFormat>Bildschirmpräsentation (4:3)</PresentationFormat>
  <Paragraphs>2228</Paragraphs>
  <Slides>117</Slides>
  <Notes>111</Notes>
  <HiddenSlides>2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117</vt:i4>
      </vt:variant>
    </vt:vector>
  </HeadingPairs>
  <TitlesOfParts>
    <vt:vector size="127" baseType="lpstr">
      <vt:lpstr>Arial</vt:lpstr>
      <vt:lpstr>Calibri</vt:lpstr>
      <vt:lpstr>Cambria Math</vt:lpstr>
      <vt:lpstr>Courier New</vt:lpstr>
      <vt:lpstr>Lucida</vt:lpstr>
      <vt:lpstr>Symbol</vt:lpstr>
      <vt:lpstr>Wingdings</vt:lpstr>
      <vt:lpstr>HSB_4zu3_türkisblau</vt:lpstr>
      <vt:lpstr>think-cell Folie</vt:lpstr>
      <vt:lpstr>CorelDRAW</vt:lpstr>
      <vt:lpstr>Informatik</vt:lpstr>
      <vt:lpstr>Wenn man 2023 die modernste KI der Welt bittet, ein Titelbild zu erstellen … (Computer Rendered Artificial Picture (CRAP))</vt:lpstr>
      <vt:lpstr>2025 geht‘s dann endlich einigermaßen …</vt:lpstr>
      <vt:lpstr>PowerPoint-Präsentation</vt:lpstr>
      <vt:lpstr>PC-Aufbau</vt:lpstr>
      <vt:lpstr>PC-Aufbau</vt:lpstr>
      <vt:lpstr>Hauptplatine, Mainboard, Motherboard</vt:lpstr>
      <vt:lpstr>Externe Schnittstellen</vt:lpstr>
      <vt:lpstr>Prozessor</vt:lpstr>
      <vt:lpstr>Prozessor, Steuerwerk, Rechenwerk, Speicher</vt:lpstr>
      <vt:lpstr>Programmiersprachen</vt:lpstr>
      <vt:lpstr>Programmieren lernen?</vt:lpstr>
      <vt:lpstr>Ist HTML eine Programmiersprache?</vt:lpstr>
      <vt:lpstr>Ist HTML eine Programmiersprache?</vt:lpstr>
      <vt:lpstr>Rock, paper, scissors, lizard, Spock, …</vt:lpstr>
      <vt:lpstr>Word frequency in programming subreddits</vt:lpstr>
      <vt:lpstr>Programmiersprachenvergleich</vt:lpstr>
      <vt:lpstr>Programmiersprachenvergleich</vt:lpstr>
      <vt:lpstr>Programmiersprachenvergleich</vt:lpstr>
      <vt:lpstr>Programmiersprachenvergleich</vt:lpstr>
      <vt:lpstr>Programmiersprachenvergleich</vt:lpstr>
      <vt:lpstr>Programmiersprachenvergleich</vt:lpstr>
      <vt:lpstr>Programmiersprachenvergleich</vt:lpstr>
      <vt:lpstr>Programmiersprachenvergleich</vt:lpstr>
      <vt:lpstr>Programmiersprachenvergleich</vt:lpstr>
      <vt:lpstr>LaTeX in HTML</vt:lpstr>
      <vt:lpstr>Linux</vt:lpstr>
      <vt:lpstr>Linux, Terminal, Kommandozeile, Einführung</vt:lpstr>
      <vt:lpstr>Zahlendarstellung</vt:lpstr>
      <vt:lpstr>Größenpräfixe</vt:lpstr>
      <vt:lpstr>Binary Humor</vt:lpstr>
      <vt:lpstr>Binary Humor</vt:lpstr>
      <vt:lpstr>Binärzahlen</vt:lpstr>
      <vt:lpstr>Dezimalsystem, Dualsystem (Binärsystem), Hexadezimalsystem, Oktalsystem </vt:lpstr>
      <vt:lpstr>Umwandlung einer Dezimalzahl in ihre binäre Darstellung</vt:lpstr>
      <vt:lpstr>Umwandlung einer Dezimalzahl in ihre hexadezimale Darstellung</vt:lpstr>
      <vt:lpstr>Vorzeichenlose (UINT) und vorzeichenbehaftete (INT) Binärzahlen</vt:lpstr>
      <vt:lpstr>Addition  und Subtraktion von Binärzahlen</vt:lpstr>
      <vt:lpstr>ASCII (American Standard Code for Information Interchange)</vt:lpstr>
      <vt:lpstr>Unicode</vt:lpstr>
      <vt:lpstr>Algorithmen</vt:lpstr>
      <vt:lpstr>Schleifen</vt:lpstr>
      <vt:lpstr>Woran erkennt man einen Informatik-Noob? An den if-Schleifen. Korrekt: If-Bedingungen</vt:lpstr>
      <vt:lpstr>Funktionen</vt:lpstr>
      <vt:lpstr>Objektorientierte Programmierung</vt:lpstr>
      <vt:lpstr>Luftfahrzeugklasse</vt:lpstr>
      <vt:lpstr>Implementierung der Luftfahrzeugklasse</vt:lpstr>
      <vt:lpstr>Instanziierung, Betankung und Verschrottung zweier Luftfahrzeuge</vt:lpstr>
      <vt:lpstr>Unterklasse Helikopter</vt:lpstr>
      <vt:lpstr>Polynomklasse</vt:lpstr>
      <vt:lpstr>Bildverarbeitung</vt:lpstr>
      <vt:lpstr>Boo!lean Halloween </vt:lpstr>
      <vt:lpstr>QR-Code in einem Video?</vt:lpstr>
      <vt:lpstr>RGB (Rot, Grün, Blau) Würfel, Additive Farbmischung</vt:lpstr>
      <vt:lpstr>Cyan, Magenta, Yellow?</vt:lpstr>
      <vt:lpstr>Tauba Auerbach, RGB Colorspace Atlas, 3632 pages, 2011</vt:lpstr>
      <vt:lpstr>Programmer Humor</vt:lpstr>
      <vt:lpstr>Programmer Humor</vt:lpstr>
      <vt:lpstr>Großer Buch- und Kinoerfolg?</vt:lpstr>
      <vt:lpstr>HSV (Hue = Farbe , Saturation = Sättigung, Value = Hellwert)</vt:lpstr>
      <vt:lpstr>Rote, grüne und blaue Farbebenen</vt:lpstr>
      <vt:lpstr>Grauwert aus roter, grüner und blauer Farbebene</vt:lpstr>
      <vt:lpstr>Farbtabelle parula</vt:lpstr>
      <vt:lpstr>Farbtabelle gray</vt:lpstr>
      <vt:lpstr>Farbtabelle flag</vt:lpstr>
      <vt:lpstr>Auflösung verringern durch Mittelwertbildung</vt:lpstr>
      <vt:lpstr>JungvMatt, Imagine, 2012</vt:lpstr>
      <vt:lpstr>Einfache Grafikprogrammierung</vt:lpstr>
      <vt:lpstr>Die Zeit läuft …</vt:lpstr>
      <vt:lpstr>Die Urmutter aller Computerspiele</vt:lpstr>
      <vt:lpstr>Tod und neues Leben</vt:lpstr>
      <vt:lpstr>Zwei Gleiterkanonen in Matlab</vt:lpstr>
      <vt:lpstr>Gleiter</vt:lpstr>
      <vt:lpstr>3D-Grafik</vt:lpstr>
      <vt:lpstr>Achsensystem erstellen</vt:lpstr>
      <vt:lpstr>Würfel mit einfarbigen Flächen</vt:lpstr>
      <vt:lpstr>Würfel mit interpolierten Flächenfarben</vt:lpstr>
      <vt:lpstr>Einzelrotationen gemäß Luftfahrtnorm DIN 9300 https://m-server.fk5.hs-bremen.de/kos/kos.html</vt:lpstr>
      <vt:lpstr>Gesamtrotation</vt:lpstr>
      <vt:lpstr>Optimierung </vt:lpstr>
      <vt:lpstr>Sortieren</vt:lpstr>
      <vt:lpstr>Optimumssuche</vt:lpstr>
      <vt:lpstr>Bester Nachbar</vt:lpstr>
      <vt:lpstr>Datenverarbeitung</vt:lpstr>
      <vt:lpstr>Scalable Vector Graphics</vt:lpstr>
      <vt:lpstr>Hochschule Bremen Logo</vt:lpstr>
      <vt:lpstr>XML (Extensible Markup Language)</vt:lpstr>
      <vt:lpstr>xml2struct von Matlab Central</vt:lpstr>
      <vt:lpstr>JSON (JavaScript Object Notation)</vt:lpstr>
      <vt:lpstr>Stop objectifying people!</vt:lpstr>
      <vt:lpstr>SQL (Structured Query Language)</vt:lpstr>
      <vt:lpstr>Wenn das DBMS mal wieder nicht mit der peinlichen Serienbrieffunktion redet …</vt:lpstr>
      <vt:lpstr>Rechnerkommunikation</vt:lpstr>
      <vt:lpstr>OSI-Modell (Open System Interconnection Model) "Meistens liegt das Problem in OSI-Schicht 8."</vt:lpstr>
      <vt:lpstr>IP (Internet Protocol)</vt:lpstr>
      <vt:lpstr>Wo surfen wir denn heute hin …?</vt:lpstr>
      <vt:lpstr>GPT-4 (DALL∙E 3) erklärt den Unterschied zwischen TCP und UDP</vt:lpstr>
      <vt:lpstr>TCP (Transmission Control Protocol)</vt:lpstr>
      <vt:lpstr>UDP (User Datagram Protocol)</vt:lpstr>
      <vt:lpstr>Remote Host, Remote Port, Local Port</vt:lpstr>
      <vt:lpstr>Messdatenerfassung</vt:lpstr>
      <vt:lpstr>Phyphox-Aufzugexperiment</vt:lpstr>
      <vt:lpstr>Messfehlerkorrektur</vt:lpstr>
      <vt:lpstr>Barometrische Höhe</vt:lpstr>
      <vt:lpstr>Höhenkorrektur</vt:lpstr>
      <vt:lpstr>Geschwindigkeit</vt:lpstr>
      <vt:lpstr>Beschleunigung</vt:lpstr>
      <vt:lpstr>Offsetkorrektur</vt:lpstr>
      <vt:lpstr>Geschwindigkeit</vt:lpstr>
      <vt:lpstr>Vergleich von Geschwindigkeiten und Höhen</vt:lpstr>
      <vt:lpstr>Texterkennung, OCR</vt:lpstr>
      <vt:lpstr>How does machine learning work?</vt:lpstr>
      <vt:lpstr>Zahlenerkennung, lernen</vt:lpstr>
      <vt:lpstr>Zahlenerkennung, lernen und klassifizieren</vt:lpstr>
      <vt:lpstr>Fehleranalyse</vt:lpstr>
      <vt:lpstr>Logik</vt:lpstr>
      <vt:lpstr>Strukturen</vt:lpstr>
    </vt:vector>
  </TitlesOfParts>
  <Company>HSB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Präsentationsvorlage: Farbe türkisblau</dc:title>
  <dc:subject>Thema der Präsentation</dc:subject>
  <dc:creator>Autor der Präsentation</dc:creator>
  <dc:description>Optimiert für die PowerPoint-Version 2010</dc:description>
  <cp:lastModifiedBy>Jörg Buchholz</cp:lastModifiedBy>
  <cp:revision>1404</cp:revision>
  <cp:lastPrinted>2018-10-17T18:25:23Z</cp:lastPrinted>
  <dcterms:created xsi:type="dcterms:W3CDTF">2016-01-25T15:52:04Z</dcterms:created>
  <dcterms:modified xsi:type="dcterms:W3CDTF">2025-11-13T08:46:43Z</dcterms:modified>
  <cp:category>Vorlage</cp:category>
</cp:coreProperties>
</file>