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2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12.xml" ContentType="application/vnd.openxmlformats-officedocument.theme+xml"/>
  <Override PartName="/ppt/theme/theme3.xml" ContentType="application/vnd.openxmlformats-officedocument.theme+xml"/>
  <Override PartName="/ppt/theme/theme1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wmf" ContentType="image/x-wmf"/>
  <Override PartName="/ppt/media/image2.png" ContentType="image/png"/>
  <Override PartName="/ppt/media/image3.png" ContentType="image/png"/>
  <Override PartName="/ppt/media/image9.jpeg" ContentType="image/jpe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jpeg" ContentType="image/jpe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</p:sldMasterIdLst>
  <p:notesMasterIdLst>
    <p:notesMasterId r:id="rId14"/>
  </p:notesMasterIdLst>
  <p:sldIdLst>
    <p:sldId id="256" r:id="rId15"/>
    <p:sldId id="257" r:id="rId16"/>
    <p:sldId id="258" r:id="rId17"/>
    <p:sldId id="259" r:id="rId18"/>
    <p:sldId id="260" r:id="rId19"/>
    <p:sldId id="261" r:id="rId20"/>
    <p:sldId id="262" r:id="rId21"/>
    <p:sldId id="263" r:id="rId22"/>
    <p:sldId id="264" r:id="rId2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notesMaster" Target="notesMasters/notesMaster1.xml"/><Relationship Id="rId15" Type="http://schemas.openxmlformats.org/officeDocument/2006/relationships/slide" Target="slides/slide1.xml"/><Relationship Id="rId16" Type="http://schemas.openxmlformats.org/officeDocument/2006/relationships/slide" Target="slides/slide2.xml"/><Relationship Id="rId17" Type="http://schemas.openxmlformats.org/officeDocument/2006/relationships/slide" Target="slides/slide3.xml"/><Relationship Id="rId18" Type="http://schemas.openxmlformats.org/officeDocument/2006/relationships/slide" Target="slides/slide4.xml"/><Relationship Id="rId19" Type="http://schemas.openxmlformats.org/officeDocument/2006/relationships/slide" Target="slides/slide5.xml"/><Relationship Id="rId20" Type="http://schemas.openxmlformats.org/officeDocument/2006/relationships/slide" Target="slides/slide6.xml"/><Relationship Id="rId21" Type="http://schemas.openxmlformats.org/officeDocument/2006/relationships/slide" Target="slides/slide7.xml"/><Relationship Id="rId22" Type="http://schemas.openxmlformats.org/officeDocument/2006/relationships/slide" Target="slides/slide8.xml"/><Relationship Id="rId23" Type="http://schemas.openxmlformats.org/officeDocument/2006/relationships/slide" Target="slides/slide9.xml"/><Relationship Id="rId2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Folie mittels Klicken verschieben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m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a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d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N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z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n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m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l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K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l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c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k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n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b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a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b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&lt;Kopfzeile&gt;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6" name="PlaceHolder 4"/>
          <p:cNvSpPr>
            <a:spLocks noGrp="1"/>
          </p:cNvSpPr>
          <p:nvPr>
            <p:ph type="dt" idx="16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7" name="PlaceHolder 5"/>
          <p:cNvSpPr>
            <a:spLocks noGrp="1"/>
          </p:cNvSpPr>
          <p:nvPr>
            <p:ph type="ftr" idx="17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8" name="PlaceHolder 6"/>
          <p:cNvSpPr>
            <a:spLocks noGrp="1"/>
          </p:cNvSpPr>
          <p:nvPr>
            <p:ph type="sldNum" idx="18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2942B9BD-E6B8-4300-9E22-0966041AD9EB}" type="slidenum"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&lt;Foliennummer&gt;</a:t>
            </a:fld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200" cy="3427200"/>
          </a:xfrm>
          <a:prstGeom prst="rect">
            <a:avLst/>
          </a:prstGeom>
          <a:ln w="0">
            <a:noFill/>
          </a:ln>
        </p:spPr>
      </p:sp>
      <p:sp>
        <p:nvSpPr>
          <p:cNvPr id="39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4600" cy="411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Notizen durch Klicken hinzufügen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6" name="PlaceHolder 3"/>
          <p:cNvSpPr>
            <a:spLocks noGrp="1"/>
          </p:cNvSpPr>
          <p:nvPr>
            <p:ph type="sldNum" idx="19"/>
          </p:nvPr>
        </p:nvSpPr>
        <p:spPr>
          <a:xfrm>
            <a:off x="3884760" y="8685360"/>
            <a:ext cx="2970000" cy="455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de-DE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842FCFA-EB72-4208-B51B-5654547D5439}" type="slidenum">
              <a:rPr b="0" lang="de-DE" sz="1200" spc="-1" strike="noStrike">
                <a:solidFill>
                  <a:schemeClr val="dk1"/>
                </a:solidFill>
                <a:latin typeface="+mn-lt"/>
                <a:ea typeface="+mn-ea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200" cy="3427200"/>
          </a:xfrm>
          <a:prstGeom prst="rect">
            <a:avLst/>
          </a:prstGeom>
          <a:ln w="0">
            <a:noFill/>
          </a:ln>
        </p:spPr>
      </p:sp>
      <p:sp>
        <p:nvSpPr>
          <p:cNvPr id="39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4600" cy="411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Notizen durch Klicken hinzufügen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9" name="PlaceHolder 3"/>
          <p:cNvSpPr>
            <a:spLocks noGrp="1"/>
          </p:cNvSpPr>
          <p:nvPr>
            <p:ph type="sldNum" idx="20"/>
          </p:nvPr>
        </p:nvSpPr>
        <p:spPr>
          <a:xfrm>
            <a:off x="3884760" y="8685360"/>
            <a:ext cx="2970000" cy="455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de-DE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E9C049A-10C8-4CE1-9C64-42586453525D}" type="slidenum">
              <a:rPr b="0" lang="de-DE" sz="1200" spc="-1" strike="noStrike">
                <a:solidFill>
                  <a:schemeClr val="dk1"/>
                </a:solidFill>
                <a:latin typeface="+mn-lt"/>
                <a:ea typeface="+mn-ea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PlaceHolder 1"/>
          <p:cNvSpPr>
            <a:spLocks noGrp="1"/>
          </p:cNvSpPr>
          <p:nvPr>
            <p:ph type="sldImg"/>
          </p:nvPr>
        </p:nvSpPr>
        <p:spPr>
          <a:xfrm>
            <a:off x="1143000" y="694800"/>
            <a:ext cx="4570200" cy="3427200"/>
          </a:xfrm>
          <a:prstGeom prst="rect">
            <a:avLst/>
          </a:prstGeom>
          <a:ln w="0">
            <a:noFill/>
          </a:ln>
        </p:spPr>
      </p:sp>
      <p:sp>
        <p:nvSpPr>
          <p:cNvPr id="40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200" cy="480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Notizen durch Klicken hinzufügen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PlaceHolder 1"/>
          <p:cNvSpPr>
            <a:spLocks noGrp="1"/>
          </p:cNvSpPr>
          <p:nvPr>
            <p:ph type="sldImg"/>
          </p:nvPr>
        </p:nvSpPr>
        <p:spPr>
          <a:xfrm>
            <a:off x="1143000" y="694800"/>
            <a:ext cx="4570200" cy="3427200"/>
          </a:xfrm>
          <a:prstGeom prst="rect">
            <a:avLst/>
          </a:prstGeom>
          <a:ln w="0">
            <a:noFill/>
          </a:ln>
        </p:spPr>
      </p:sp>
      <p:sp>
        <p:nvSpPr>
          <p:cNvPr id="40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200" cy="480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Notizen durch Klicken hinzufügen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PlaceHolder 1"/>
          <p:cNvSpPr>
            <a:spLocks noGrp="1"/>
          </p:cNvSpPr>
          <p:nvPr>
            <p:ph type="sldImg"/>
          </p:nvPr>
        </p:nvSpPr>
        <p:spPr>
          <a:xfrm>
            <a:off x="1143000" y="694800"/>
            <a:ext cx="4570200" cy="3427200"/>
          </a:xfrm>
          <a:prstGeom prst="rect">
            <a:avLst/>
          </a:prstGeom>
          <a:ln w="0">
            <a:noFill/>
          </a:ln>
        </p:spPr>
      </p:sp>
      <p:sp>
        <p:nvSpPr>
          <p:cNvPr id="40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200" cy="480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Notizen durch Klicken hinzufügen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PlaceHolder 1"/>
          <p:cNvSpPr>
            <a:spLocks noGrp="1"/>
          </p:cNvSpPr>
          <p:nvPr>
            <p:ph type="sldImg"/>
          </p:nvPr>
        </p:nvSpPr>
        <p:spPr>
          <a:xfrm>
            <a:off x="1143000" y="694800"/>
            <a:ext cx="4570200" cy="3427200"/>
          </a:xfrm>
          <a:prstGeom prst="rect">
            <a:avLst/>
          </a:prstGeom>
          <a:ln w="0">
            <a:noFill/>
          </a:ln>
        </p:spPr>
      </p:sp>
      <p:sp>
        <p:nvSpPr>
          <p:cNvPr id="40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200" cy="480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Notizen durch Klicken hinzufügen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PlaceHolder 1"/>
          <p:cNvSpPr>
            <a:spLocks noGrp="1"/>
          </p:cNvSpPr>
          <p:nvPr>
            <p:ph type="sldImg"/>
          </p:nvPr>
        </p:nvSpPr>
        <p:spPr>
          <a:xfrm>
            <a:off x="1143000" y="694800"/>
            <a:ext cx="4570200" cy="3427200"/>
          </a:xfrm>
          <a:prstGeom prst="rect">
            <a:avLst/>
          </a:prstGeom>
          <a:ln w="0">
            <a:noFill/>
          </a:ln>
        </p:spPr>
      </p:sp>
      <p:sp>
        <p:nvSpPr>
          <p:cNvPr id="40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200" cy="480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Notizen durch Klicken hinzufügen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40E87CBC-3F81-468E-A017-13BA36A4245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ollflächig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76230A7-46C9-4323-85F7-29FDDFB2D01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4162110-11F0-48C1-BF45-091374BCC25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Kapiteltrenn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AE901940-6355-4E89-8F99-02F60B63640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08387D6D-B464-4CFF-A553-19C50C3014E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1.wmf"/><Relationship Id="rId8" Type="http://schemas.openxmlformats.org/officeDocument/2006/relationships/image" Target="../media/image4.png"/><Relationship Id="rId9" Type="http://schemas.openxmlformats.org/officeDocument/2006/relationships/image" Target="../media/image3.png"/><Relationship Id="rId10" Type="http://schemas.openxmlformats.org/officeDocument/2006/relationships/image" Target="../media/image5.png"/><Relationship Id="rId11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1.wmf"/><Relationship Id="rId8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1.wmf"/><Relationship Id="rId8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1.wmf"/><Relationship Id="rId8" Type="http://schemas.openxmlformats.org/officeDocument/2006/relationships/image" Target="../media/image8.png"/><Relationship Id="rId9" Type="http://schemas.openxmlformats.org/officeDocument/2006/relationships/image" Target="../media/image3.png"/><Relationship Id="rId10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1.wmf"/><Relationship Id="rId8" Type="http://schemas.openxmlformats.org/officeDocument/2006/relationships/image" Target="../media/image4.png"/><Relationship Id="rId9" Type="http://schemas.openxmlformats.org/officeDocument/2006/relationships/image" Target="../media/image3.png"/><Relationship Id="rId10" Type="http://schemas.openxmlformats.org/officeDocument/2006/relationships/image" Target="../media/image5.png"/><Relationship Id="rId11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1.wmf"/><Relationship Id="rId8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1.wmf"/><Relationship Id="rId8" Type="http://schemas.openxmlformats.org/officeDocument/2006/relationships/image" Target="../media/image6.png"/><Relationship Id="rId9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1.wmf"/><Relationship Id="rId8" Type="http://schemas.openxmlformats.org/officeDocument/2006/relationships/image" Target="../media/image7.png"/><Relationship Id="rId9" Type="http://schemas.openxmlformats.org/officeDocument/2006/relationships/image" Target="../media/image3.png"/><Relationship Id="rId10" Type="http://schemas.openxmlformats.org/officeDocument/2006/relationships/image" Target="../media/image5.png"/><Relationship Id="rId11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1.wmf"/><Relationship Id="rId8" Type="http://schemas.openxmlformats.org/officeDocument/2006/relationships/image" Target="../media/image8.png"/><Relationship Id="rId9" Type="http://schemas.openxmlformats.org/officeDocument/2006/relationships/image" Target="../media/image3.png"/><Relationship Id="rId10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1.wmf"/><Relationship Id="rId8" Type="http://schemas.openxmlformats.org/officeDocument/2006/relationships/image" Target="../media/image8.png"/><Relationship Id="rId9" Type="http://schemas.openxmlformats.org/officeDocument/2006/relationships/image" Target="../media/image3.png"/><Relationship Id="rId10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1.wmf"/><Relationship Id="rId8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1.wmf"/><Relationship Id="rId8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0" name="Objekt 6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2" spid="">
              <p:embed/>
              <p:pic>
                <p:nvPicPr>
                  <p:cNvPr id="1" name="Objekt 6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" name="Picture 2" descr="C:\screenmakers\Kunden\kleinerundbold\Henkes_HSB_Master\PPT_Klassisch\Bilder\Inhalt.png"/>
          <p:cNvPicPr/>
          <p:nvPr/>
        </p:nvPicPr>
        <p:blipFill>
          <a:blip r:embed="rId4"/>
          <a:stretch/>
        </p:blipFill>
        <p:spPr>
          <a:xfrm>
            <a:off x="0" y="0"/>
            <a:ext cx="9142200" cy="6856920"/>
          </a:xfrm>
          <a:prstGeom prst="rect">
            <a:avLst/>
          </a:prstGeom>
          <a:ln w="0">
            <a:noFill/>
          </a:ln>
        </p:spPr>
      </p:pic>
      <p:cxnSp>
        <p:nvCxnSpPr>
          <p:cNvPr id="3" name="Gerade Verbindung 10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4" name="Gerade Verbindung 11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5" name="Gerade Verbindung 12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6" name="Gerade Verbindung 13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7" name="Gerade Verbindung 14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8" name="Gerade Verbindung 15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9" name="Gerade Verbindung 16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0" name="Gerade Verbindung 17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1" name="Gerade Verbindung 18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2" name="Gerade Verbindung 19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3" name="Gerade Verbindung 20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4" name="Gerade Verbindung 21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15" name="Grafik 23" descr=""/>
          <p:cNvPicPr/>
          <p:nvPr/>
        </p:nvPicPr>
        <p:blipFill>
          <a:blip r:embed="rId5"/>
          <a:stretch/>
        </p:blipFill>
        <p:spPr>
          <a:xfrm>
            <a:off x="7495200" y="-28800"/>
            <a:ext cx="1380600" cy="715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6" name="Objekt 6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6" spid="">
              <p:embed/>
              <p:pic>
                <p:nvPicPr>
                  <p:cNvPr id="17" name="Objekt 6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8" name="Picture 14" descr="C:\screenmakers\Kunden\kleinerundbold\Henkes_HSB_Master\PPT_Klassisch\Bilder\Titel.png"/>
          <p:cNvPicPr/>
          <p:nvPr/>
        </p:nvPicPr>
        <p:blipFill>
          <a:blip r:embed="rId8"/>
          <a:stretch/>
        </p:blipFill>
        <p:spPr>
          <a:xfrm>
            <a:off x="0" y="0"/>
            <a:ext cx="9141480" cy="6856200"/>
          </a:xfrm>
          <a:prstGeom prst="rect">
            <a:avLst/>
          </a:prstGeom>
          <a:ln w="0">
            <a:noFill/>
          </a:ln>
        </p:spPr>
      </p:pic>
      <p:cxnSp>
        <p:nvCxnSpPr>
          <p:cNvPr id="19" name="Gerade Verbindung 7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0" name="Gerade Verbindung 8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1" name="Gerade Verbindung 11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2" name="Gerade Verbindung 12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3" name="Gerade Verbindung 13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4" name="Gerade Verbindung 14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5" name="Gerade Verbindung 15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6" name="Gerade Verbindung 16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7" name="Gerade Verbindung 17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8" name="Gerade Verbindung 18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9" name="Gerade Verbindung 19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0" name="Gerade Verbindung 20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31" name="Grafik 23" descr=""/>
          <p:cNvPicPr/>
          <p:nvPr/>
        </p:nvPicPr>
        <p:blipFill>
          <a:blip r:embed="rId9"/>
          <a:stretch/>
        </p:blipFill>
        <p:spPr>
          <a:xfrm>
            <a:off x="5832360" y="1897200"/>
            <a:ext cx="3165840" cy="1641960"/>
          </a:xfrm>
          <a:prstGeom prst="rect">
            <a:avLst/>
          </a:prstGeom>
          <a:ln w="0">
            <a:noFill/>
          </a:ln>
        </p:spPr>
      </p:pic>
      <p:pic>
        <p:nvPicPr>
          <p:cNvPr id="32" name="Grafik 24" descr=""/>
          <p:cNvPicPr/>
          <p:nvPr/>
        </p:nvPicPr>
        <p:blipFill>
          <a:blip r:embed="rId10"/>
          <a:stretch/>
        </p:blipFill>
        <p:spPr>
          <a:xfrm>
            <a:off x="144000" y="1897200"/>
            <a:ext cx="4156560" cy="164196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11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" name="Objekt 6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2" spid="">
              <p:embed/>
              <p:pic>
                <p:nvPicPr>
                  <p:cNvPr id="271" name="Objekt 6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72" name="Picture 2" descr="C:\screenmakers\Kunden\kleinerundbold\Henkes_HSB_Master\PPT_Klassisch\Bilder\Inhalt.png"/>
          <p:cNvPicPr/>
          <p:nvPr/>
        </p:nvPicPr>
        <p:blipFill>
          <a:blip r:embed="rId4"/>
          <a:stretch/>
        </p:blipFill>
        <p:spPr>
          <a:xfrm>
            <a:off x="0" y="0"/>
            <a:ext cx="9142200" cy="6856920"/>
          </a:xfrm>
          <a:prstGeom prst="rect">
            <a:avLst/>
          </a:prstGeom>
          <a:ln w="0">
            <a:noFill/>
          </a:ln>
        </p:spPr>
      </p:pic>
      <p:cxnSp>
        <p:nvCxnSpPr>
          <p:cNvPr id="273" name="Gerade Verbindung 10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74" name="Gerade Verbindung 11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75" name="Gerade Verbindung 12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76" name="Gerade Verbindung 13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77" name="Gerade Verbindung 14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78" name="Gerade Verbindung 15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79" name="Gerade Verbindung 16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80" name="Gerade Verbindung 17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81" name="Gerade Verbindung 18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82" name="Gerade Verbindung 19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83" name="Gerade Verbindung 20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84" name="Gerade Verbindung 21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285" name="Grafik 23" descr=""/>
          <p:cNvPicPr/>
          <p:nvPr/>
        </p:nvPicPr>
        <p:blipFill>
          <a:blip r:embed="rId5"/>
          <a:stretch/>
        </p:blipFill>
        <p:spPr>
          <a:xfrm>
            <a:off x="7495200" y="-28800"/>
            <a:ext cx="1380600" cy="715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86" name="Objekt 2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6" spid="">
              <p:embed/>
              <p:pic>
                <p:nvPicPr>
                  <p:cNvPr id="287" name="Objekt 2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8" name="PlaceHolder 1"/>
          <p:cNvSpPr>
            <a:spLocks noGrp="1"/>
          </p:cNvSpPr>
          <p:nvPr>
            <p:ph type="ftr" idx="13"/>
          </p:nvPr>
        </p:nvSpPr>
        <p:spPr>
          <a:xfrm>
            <a:off x="358920" y="6392520"/>
            <a:ext cx="6803640" cy="16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de-DE" sz="1000" spc="-1" strike="noStrike">
                <a:solidFill>
                  <a:schemeClr val="lt2"/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000" spc="-1" strike="noStrike">
                <a:solidFill>
                  <a:schemeClr val="lt2"/>
                </a:solidFill>
                <a:latin typeface="Calibri"/>
              </a:rPr>
              <a:t>&lt;Fußzeile&gt;</a:t>
            </a:r>
            <a:endParaRPr b="0" lang="de-DE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9" name="PlaceHolder 2"/>
          <p:cNvSpPr>
            <a:spLocks noGrp="1"/>
          </p:cNvSpPr>
          <p:nvPr>
            <p:ph type="sldNum" idx="14"/>
          </p:nvPr>
        </p:nvSpPr>
        <p:spPr>
          <a:xfrm>
            <a:off x="8388360" y="6392520"/>
            <a:ext cx="390240" cy="16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de-DE" sz="1000" spc="-1" strike="noStrike">
                <a:solidFill>
                  <a:schemeClr val="lt2"/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7D69551-414C-4B8C-B5FE-D2579A933BB3}" type="slidenum">
              <a:rPr b="0" lang="de-DE" sz="1000" spc="-1" strike="noStrike">
                <a:solidFill>
                  <a:schemeClr val="lt2"/>
                </a:solidFill>
                <a:latin typeface="Calibri"/>
              </a:rPr>
              <a:t>&lt;Foliennummer&gt;</a:t>
            </a:fld>
            <a:endParaRPr b="0" lang="de-DE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90" name="PlaceHolder 3"/>
          <p:cNvSpPr>
            <a:spLocks noGrp="1"/>
          </p:cNvSpPr>
          <p:nvPr>
            <p:ph type="dt" idx="15"/>
          </p:nvPr>
        </p:nvSpPr>
        <p:spPr>
          <a:xfrm>
            <a:off x="7416360" y="6392520"/>
            <a:ext cx="763560" cy="16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8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1" name="Objekt 6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2" spid="">
              <p:embed/>
              <p:pic>
                <p:nvPicPr>
                  <p:cNvPr id="292" name="Objekt 6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93" name="Picture 2" descr="C:\screenmakers\Kunden\kleinerundbold\Henkes_HSB_Master\PPT_Klassisch\Bilder\Inhalt.png"/>
          <p:cNvPicPr/>
          <p:nvPr/>
        </p:nvPicPr>
        <p:blipFill>
          <a:blip r:embed="rId4"/>
          <a:stretch/>
        </p:blipFill>
        <p:spPr>
          <a:xfrm>
            <a:off x="0" y="0"/>
            <a:ext cx="9142200" cy="6856920"/>
          </a:xfrm>
          <a:prstGeom prst="rect">
            <a:avLst/>
          </a:prstGeom>
          <a:ln w="0">
            <a:noFill/>
          </a:ln>
        </p:spPr>
      </p:pic>
      <p:cxnSp>
        <p:nvCxnSpPr>
          <p:cNvPr id="294" name="Gerade Verbindung 10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95" name="Gerade Verbindung 11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96" name="Gerade Verbindung 12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97" name="Gerade Verbindung 13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98" name="Gerade Verbindung 14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99" name="Gerade Verbindung 15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00" name="Gerade Verbindung 16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01" name="Gerade Verbindung 17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02" name="Gerade Verbindung 18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03" name="Gerade Verbindung 19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04" name="Gerade Verbindung 20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05" name="Gerade Verbindung 21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306" name="Grafik 23" descr=""/>
          <p:cNvPicPr/>
          <p:nvPr/>
        </p:nvPicPr>
        <p:blipFill>
          <a:blip r:embed="rId5"/>
          <a:stretch/>
        </p:blipFill>
        <p:spPr>
          <a:xfrm>
            <a:off x="7495200" y="-28800"/>
            <a:ext cx="1380600" cy="715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07" name="Objekt 1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6" spid="">
              <p:embed/>
              <p:pic>
                <p:nvPicPr>
                  <p:cNvPr id="308" name="Objekt 1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8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9" name="Objekt 6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2" spid="">
              <p:embed/>
              <p:pic>
                <p:nvPicPr>
                  <p:cNvPr id="310" name="Objekt 6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11" name="Picture 2" descr="C:\screenmakers\Kunden\kleinerundbold\Henkes_HSB_Master\PPT_Klassisch\Bilder\Inhalt.png"/>
          <p:cNvPicPr/>
          <p:nvPr/>
        </p:nvPicPr>
        <p:blipFill>
          <a:blip r:embed="rId4"/>
          <a:stretch/>
        </p:blipFill>
        <p:spPr>
          <a:xfrm>
            <a:off x="0" y="0"/>
            <a:ext cx="9142200" cy="6856920"/>
          </a:xfrm>
          <a:prstGeom prst="rect">
            <a:avLst/>
          </a:prstGeom>
          <a:ln w="0">
            <a:noFill/>
          </a:ln>
        </p:spPr>
      </p:pic>
      <p:cxnSp>
        <p:nvCxnSpPr>
          <p:cNvPr id="312" name="Gerade Verbindung 10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13" name="Gerade Verbindung 11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14" name="Gerade Verbindung 12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15" name="Gerade Verbindung 13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16" name="Gerade Verbindung 14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17" name="Gerade Verbindung 15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18" name="Gerade Verbindung 16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19" name="Gerade Verbindung 17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20" name="Gerade Verbindung 18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21" name="Gerade Verbindung 19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22" name="Gerade Verbindung 20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23" name="Gerade Verbindung 21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324" name="Grafik 23" descr=""/>
          <p:cNvPicPr/>
          <p:nvPr/>
        </p:nvPicPr>
        <p:blipFill>
          <a:blip r:embed="rId5"/>
          <a:stretch/>
        </p:blipFill>
        <p:spPr>
          <a:xfrm>
            <a:off x="7495200" y="-28800"/>
            <a:ext cx="1380600" cy="715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25" name="Objekt 1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6" spid="">
              <p:embed/>
              <p:pic>
                <p:nvPicPr>
                  <p:cNvPr id="326" name="Objekt 1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27" name="Picture 12" descr="C:\screenmakers\Kunden\kleinerundbold\Henkes_HSB_Master\PPT_Klassisch\Bilder\Kapitel.png"/>
          <p:cNvPicPr/>
          <p:nvPr/>
        </p:nvPicPr>
        <p:blipFill>
          <a:blip r:embed="rId8"/>
          <a:stretch/>
        </p:blipFill>
        <p:spPr>
          <a:xfrm>
            <a:off x="0" y="0"/>
            <a:ext cx="9142200" cy="6856920"/>
          </a:xfrm>
          <a:prstGeom prst="rect">
            <a:avLst/>
          </a:prstGeom>
          <a:ln w="0">
            <a:noFill/>
          </a:ln>
        </p:spPr>
      </p:pic>
      <p:cxnSp>
        <p:nvCxnSpPr>
          <p:cNvPr id="328" name="Gerade Verbindung 6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29" name="Gerade Verbindung 7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30" name="Gerade Verbindung 8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31" name="Gerade Verbindung 9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32" name="Gerade Verbindung 10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33" name="Gerade Verbindung 11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34" name="Gerade Verbindung 12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35" name="Gerade Verbindung 13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36" name="Gerade Verbindung 14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37" name="Gerade Verbindung 15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38" name="Gerade Verbindung 16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39" name="Gerade Verbindung 17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340" name="Grafik 19" descr=""/>
          <p:cNvPicPr/>
          <p:nvPr/>
        </p:nvPicPr>
        <p:blipFill>
          <a:blip r:embed="rId9"/>
          <a:stretch/>
        </p:blipFill>
        <p:spPr>
          <a:xfrm>
            <a:off x="7495200" y="-28800"/>
            <a:ext cx="1380600" cy="715320"/>
          </a:xfrm>
          <a:prstGeom prst="rect">
            <a:avLst/>
          </a:prstGeom>
          <a:ln w="0">
            <a:noFill/>
          </a:ln>
        </p:spPr>
      </p:pic>
      <p:sp>
        <p:nvSpPr>
          <p:cNvPr id="3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Format des Gliederungstextes durch </a:t>
            </a: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Klicken bearbeiten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10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Objekt 6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2" spid="">
              <p:embed/>
              <p:pic>
                <p:nvPicPr>
                  <p:cNvPr id="34" name="Objekt 6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5" name="Picture 2" descr="C:\screenmakers\Kunden\kleinerundbold\Henkes_HSB_Master\PPT_Klassisch\Bilder\Inhalt.png"/>
          <p:cNvPicPr/>
          <p:nvPr/>
        </p:nvPicPr>
        <p:blipFill>
          <a:blip r:embed="rId4"/>
          <a:stretch/>
        </p:blipFill>
        <p:spPr>
          <a:xfrm>
            <a:off x="0" y="0"/>
            <a:ext cx="9142200" cy="6856920"/>
          </a:xfrm>
          <a:prstGeom prst="rect">
            <a:avLst/>
          </a:prstGeom>
          <a:ln w="0">
            <a:noFill/>
          </a:ln>
        </p:spPr>
      </p:pic>
      <p:cxnSp>
        <p:nvCxnSpPr>
          <p:cNvPr id="36" name="Gerade Verbindung 10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7" name="Gerade Verbindung 11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8" name="Gerade Verbindung 12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39" name="Gerade Verbindung 13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40" name="Gerade Verbindung 14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41" name="Gerade Verbindung 15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42" name="Gerade Verbindung 16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43" name="Gerade Verbindung 17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44" name="Gerade Verbindung 18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45" name="Gerade Verbindung 19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46" name="Gerade Verbindung 20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47" name="Gerade Verbindung 21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48" name="Grafik 23" descr=""/>
          <p:cNvPicPr/>
          <p:nvPr/>
        </p:nvPicPr>
        <p:blipFill>
          <a:blip r:embed="rId5"/>
          <a:stretch/>
        </p:blipFill>
        <p:spPr>
          <a:xfrm>
            <a:off x="7495200" y="-28800"/>
            <a:ext cx="1380600" cy="715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9" name="Objekt 6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6" spid="">
              <p:embed/>
              <p:pic>
                <p:nvPicPr>
                  <p:cNvPr id="50" name="Objekt 6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51" name="Picture 14" descr="C:\screenmakers\Kunden\kleinerundbold\Henkes_HSB_Master\PPT_Klassisch\Bilder\Titel.png"/>
          <p:cNvPicPr/>
          <p:nvPr/>
        </p:nvPicPr>
        <p:blipFill>
          <a:blip r:embed="rId8"/>
          <a:stretch/>
        </p:blipFill>
        <p:spPr>
          <a:xfrm>
            <a:off x="0" y="0"/>
            <a:ext cx="9141480" cy="6856200"/>
          </a:xfrm>
          <a:prstGeom prst="rect">
            <a:avLst/>
          </a:prstGeom>
          <a:ln w="0">
            <a:noFill/>
          </a:ln>
        </p:spPr>
      </p:pic>
      <p:cxnSp>
        <p:nvCxnSpPr>
          <p:cNvPr id="52" name="Gerade Verbindung 7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53" name="Gerade Verbindung 8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54" name="Gerade Verbindung 11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55" name="Gerade Verbindung 12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56" name="Gerade Verbindung 13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57" name="Gerade Verbindung 14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58" name="Gerade Verbindung 15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59" name="Gerade Verbindung 16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60" name="Gerade Verbindung 17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61" name="Gerade Verbindung 18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62" name="Gerade Verbindung 19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63" name="Gerade Verbindung 20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64" name="Grafik 23" descr=""/>
          <p:cNvPicPr/>
          <p:nvPr/>
        </p:nvPicPr>
        <p:blipFill>
          <a:blip r:embed="rId9"/>
          <a:stretch/>
        </p:blipFill>
        <p:spPr>
          <a:xfrm>
            <a:off x="5832360" y="1897200"/>
            <a:ext cx="3165840" cy="1641960"/>
          </a:xfrm>
          <a:prstGeom prst="rect">
            <a:avLst/>
          </a:prstGeom>
          <a:ln w="0">
            <a:noFill/>
          </a:ln>
        </p:spPr>
      </p:pic>
      <p:pic>
        <p:nvPicPr>
          <p:cNvPr id="65" name="Grafik 24" descr=""/>
          <p:cNvPicPr/>
          <p:nvPr/>
        </p:nvPicPr>
        <p:blipFill>
          <a:blip r:embed="rId10"/>
          <a:stretch/>
        </p:blipFill>
        <p:spPr>
          <a:xfrm>
            <a:off x="144000" y="1897200"/>
            <a:ext cx="4156560" cy="1641960"/>
          </a:xfrm>
          <a:prstGeom prst="rect">
            <a:avLst/>
          </a:prstGeom>
          <a:ln w="0">
            <a:noFill/>
          </a:ln>
        </p:spPr>
      </p:pic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11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" name="Objekt 6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2" spid="">
              <p:embed/>
              <p:pic>
                <p:nvPicPr>
                  <p:cNvPr id="70" name="Objekt 6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71" name="Picture 2" descr="C:\screenmakers\Kunden\kleinerundbold\Henkes_HSB_Master\PPT_Klassisch\Bilder\Inhalt.png"/>
          <p:cNvPicPr/>
          <p:nvPr/>
        </p:nvPicPr>
        <p:blipFill>
          <a:blip r:embed="rId4"/>
          <a:stretch/>
        </p:blipFill>
        <p:spPr>
          <a:xfrm>
            <a:off x="0" y="0"/>
            <a:ext cx="9142200" cy="6856920"/>
          </a:xfrm>
          <a:prstGeom prst="rect">
            <a:avLst/>
          </a:prstGeom>
          <a:ln w="0">
            <a:noFill/>
          </a:ln>
        </p:spPr>
      </p:pic>
      <p:cxnSp>
        <p:nvCxnSpPr>
          <p:cNvPr id="72" name="Gerade Verbindung 10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73" name="Gerade Verbindung 11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74" name="Gerade Verbindung 12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75" name="Gerade Verbindung 13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76" name="Gerade Verbindung 14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77" name="Gerade Verbindung 15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78" name="Gerade Verbindung 16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79" name="Gerade Verbindung 17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80" name="Gerade Verbindung 18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81" name="Gerade Verbindung 19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82" name="Gerade Verbindung 20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83" name="Gerade Verbindung 21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84" name="Grafik 23" descr=""/>
          <p:cNvPicPr/>
          <p:nvPr/>
        </p:nvPicPr>
        <p:blipFill>
          <a:blip r:embed="rId5"/>
          <a:stretch/>
        </p:blipFill>
        <p:spPr>
          <a:xfrm>
            <a:off x="7495200" y="-28800"/>
            <a:ext cx="1380600" cy="715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5" name="Objekt 5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6" spid="">
              <p:embed/>
              <p:pic>
                <p:nvPicPr>
                  <p:cNvPr id="86" name="Objekt 5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ftr" idx="1"/>
          </p:nvPr>
        </p:nvSpPr>
        <p:spPr>
          <a:xfrm>
            <a:off x="358920" y="6392520"/>
            <a:ext cx="6803640" cy="16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de-DE" sz="1000" spc="-1" strike="noStrike">
                <a:solidFill>
                  <a:schemeClr val="lt2"/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000" spc="-1" strike="noStrike">
                <a:solidFill>
                  <a:schemeClr val="lt2"/>
                </a:solidFill>
                <a:latin typeface="Calibri"/>
              </a:rPr>
              <a:t>&lt;Fußzeile&gt;</a:t>
            </a:r>
            <a:endParaRPr b="0" lang="de-DE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sldNum" idx="2"/>
          </p:nvPr>
        </p:nvSpPr>
        <p:spPr>
          <a:xfrm>
            <a:off x="8388360" y="6392520"/>
            <a:ext cx="390240" cy="16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de-DE" sz="1000" spc="-1" strike="noStrike">
                <a:solidFill>
                  <a:schemeClr val="lt2"/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9D9BA7C-E25D-4561-89DE-2FA51C2A2738}" type="slidenum">
              <a:rPr b="0" lang="de-DE" sz="1000" spc="-1" strike="noStrike">
                <a:solidFill>
                  <a:schemeClr val="lt2"/>
                </a:solidFill>
                <a:latin typeface="Calibri"/>
              </a:rPr>
              <a:t>&lt;Foliennummer&gt;</a:t>
            </a:fld>
            <a:endParaRPr b="0" lang="de-DE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dt" idx="3"/>
          </p:nvPr>
        </p:nvSpPr>
        <p:spPr>
          <a:xfrm>
            <a:off x="7416360" y="6392520"/>
            <a:ext cx="763560" cy="16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8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" name="Objekt 6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2" spid="">
              <p:embed/>
              <p:pic>
                <p:nvPicPr>
                  <p:cNvPr id="93" name="Objekt 6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94" name="Picture 2" descr="C:\screenmakers\Kunden\kleinerundbold\Henkes_HSB_Master\PPT_Klassisch\Bilder\Inhalt.png"/>
          <p:cNvPicPr/>
          <p:nvPr/>
        </p:nvPicPr>
        <p:blipFill>
          <a:blip r:embed="rId4"/>
          <a:stretch/>
        </p:blipFill>
        <p:spPr>
          <a:xfrm>
            <a:off x="0" y="0"/>
            <a:ext cx="9142200" cy="6856920"/>
          </a:xfrm>
          <a:prstGeom prst="rect">
            <a:avLst/>
          </a:prstGeom>
          <a:ln w="0">
            <a:noFill/>
          </a:ln>
        </p:spPr>
      </p:pic>
      <p:cxnSp>
        <p:nvCxnSpPr>
          <p:cNvPr id="95" name="Gerade Verbindung 10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96" name="Gerade Verbindung 11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97" name="Gerade Verbindung 12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98" name="Gerade Verbindung 13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99" name="Gerade Verbindung 14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00" name="Gerade Verbindung 15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01" name="Gerade Verbindung 16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02" name="Gerade Verbindung 17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03" name="Gerade Verbindung 18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04" name="Gerade Verbindung 19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05" name="Gerade Verbindung 20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06" name="Gerade Verbindung 21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107" name="Grafik 23" descr=""/>
          <p:cNvPicPr/>
          <p:nvPr/>
        </p:nvPicPr>
        <p:blipFill>
          <a:blip r:embed="rId5"/>
          <a:stretch/>
        </p:blipFill>
        <p:spPr>
          <a:xfrm>
            <a:off x="7495200" y="-28800"/>
            <a:ext cx="1380600" cy="715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8" name="Objekt 4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6" spid="">
              <p:embed/>
              <p:pic>
                <p:nvPicPr>
                  <p:cNvPr id="109" name="Objekt 4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cxnSp>
        <p:nvCxnSpPr>
          <p:cNvPr id="110" name="Gerade Verbindung 11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11" name="Gerade Verbindung 12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12" name="Gerade Verbindung 13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13" name="Gerade Verbindung 14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14" name="Gerade Verbindung 15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15" name="Gerade Verbindung 20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16" name="Gerade Verbindung 23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17" name="Gerade Verbindung 24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18" name="Gerade Verbindung 25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19" name="Gerade Verbindung 26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20" name="Gerade Verbindung 27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21" name="Gerade Verbindung 28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122" name="Grafik 18" descr=""/>
          <p:cNvPicPr/>
          <p:nvPr/>
        </p:nvPicPr>
        <p:blipFill>
          <a:blip r:embed="rId8"/>
          <a:stretch/>
        </p:blipFill>
        <p:spPr>
          <a:xfrm>
            <a:off x="7495200" y="-28800"/>
            <a:ext cx="1380600" cy="715320"/>
          </a:xfrm>
          <a:prstGeom prst="rect">
            <a:avLst/>
          </a:prstGeom>
          <a:ln w="0">
            <a:noFill/>
          </a:ln>
        </p:spPr>
      </p:pic>
      <p:sp>
        <p:nvSpPr>
          <p:cNvPr id="123" name="PlaceHolder 1"/>
          <p:cNvSpPr>
            <a:spLocks noGrp="1"/>
          </p:cNvSpPr>
          <p:nvPr>
            <p:ph type="ftr" idx="4"/>
          </p:nvPr>
        </p:nvSpPr>
        <p:spPr>
          <a:xfrm>
            <a:off x="358920" y="6392520"/>
            <a:ext cx="6803640" cy="16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de-DE" sz="1000" spc="-1" strike="noStrike">
                <a:solidFill>
                  <a:schemeClr val="lt2"/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000" spc="-1" strike="noStrike">
                <a:solidFill>
                  <a:schemeClr val="lt2"/>
                </a:solidFill>
                <a:latin typeface="Calibri"/>
              </a:rPr>
              <a:t>&lt;Fußzeile&gt;</a:t>
            </a:r>
            <a:endParaRPr b="0" lang="de-DE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sldNum" idx="5"/>
          </p:nvPr>
        </p:nvSpPr>
        <p:spPr>
          <a:xfrm>
            <a:off x="8388360" y="6392520"/>
            <a:ext cx="390240" cy="16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de-DE" sz="1000" spc="-1" strike="noStrike">
                <a:solidFill>
                  <a:schemeClr val="lt2"/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FE7D170-CD84-467F-99E0-0532AA057E66}" type="slidenum">
              <a:rPr b="0" lang="de-DE" sz="1000" spc="-1" strike="noStrike">
                <a:solidFill>
                  <a:schemeClr val="lt2"/>
                </a:solidFill>
                <a:latin typeface="Calibri"/>
              </a:rPr>
              <a:t>&lt;Foliennummer&gt;</a:t>
            </a:fld>
            <a:endParaRPr b="0" lang="de-DE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dt" idx="6"/>
          </p:nvPr>
        </p:nvSpPr>
        <p:spPr>
          <a:xfrm>
            <a:off x="7416360" y="6392520"/>
            <a:ext cx="763560" cy="16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9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6" name="Objekt 6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2" spid="">
              <p:embed/>
              <p:pic>
                <p:nvPicPr>
                  <p:cNvPr id="127" name="Objekt 6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28" name="Picture 2" descr="C:\screenmakers\Kunden\kleinerundbold\Henkes_HSB_Master\PPT_Klassisch\Bilder\Inhalt.png"/>
          <p:cNvPicPr/>
          <p:nvPr/>
        </p:nvPicPr>
        <p:blipFill>
          <a:blip r:embed="rId4"/>
          <a:stretch/>
        </p:blipFill>
        <p:spPr>
          <a:xfrm>
            <a:off x="0" y="0"/>
            <a:ext cx="9142200" cy="6856920"/>
          </a:xfrm>
          <a:prstGeom prst="rect">
            <a:avLst/>
          </a:prstGeom>
          <a:ln w="0">
            <a:noFill/>
          </a:ln>
        </p:spPr>
      </p:pic>
      <p:cxnSp>
        <p:nvCxnSpPr>
          <p:cNvPr id="129" name="Gerade Verbindung 10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30" name="Gerade Verbindung 11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31" name="Gerade Verbindung 12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32" name="Gerade Verbindung 13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33" name="Gerade Verbindung 14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34" name="Gerade Verbindung 15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35" name="Gerade Verbindung 16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36" name="Gerade Verbindung 17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37" name="Gerade Verbindung 18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38" name="Gerade Verbindung 19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39" name="Gerade Verbindung 20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40" name="Gerade Verbindung 21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141" name="Grafik 23" descr=""/>
          <p:cNvPicPr/>
          <p:nvPr/>
        </p:nvPicPr>
        <p:blipFill>
          <a:blip r:embed="rId5"/>
          <a:stretch/>
        </p:blipFill>
        <p:spPr>
          <a:xfrm>
            <a:off x="7495200" y="-28800"/>
            <a:ext cx="1380600" cy="715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42" name="Objekt 6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6" spid="">
              <p:embed/>
              <p:pic>
                <p:nvPicPr>
                  <p:cNvPr id="143" name="Objekt 6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44" name="Picture 15" descr="C:\screenmakers\Kunden\kleinerundbold\Henkes_HSB_Master\PPT_Klassisch\Bilder\Titel mit Bild_2.png"/>
          <p:cNvPicPr/>
          <p:nvPr/>
        </p:nvPicPr>
        <p:blipFill>
          <a:blip r:embed="rId8"/>
          <a:stretch/>
        </p:blipFill>
        <p:spPr>
          <a:xfrm>
            <a:off x="0" y="0"/>
            <a:ext cx="9165960" cy="6874560"/>
          </a:xfrm>
          <a:prstGeom prst="rect">
            <a:avLst/>
          </a:prstGeom>
          <a:ln w="0">
            <a:noFill/>
          </a:ln>
        </p:spPr>
      </p:pic>
      <p:cxnSp>
        <p:nvCxnSpPr>
          <p:cNvPr id="145" name="Gerade Verbindung 8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46" name="Gerade Verbindung 11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47" name="Gerade Verbindung 12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48" name="Gerade Verbindung 13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49" name="Gerade Verbindung 14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50" name="Gerade Verbindung 15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51" name="Gerade Verbindung 16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52" name="Gerade Verbindung 17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53" name="Gerade Verbindung 18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54" name="Gerade Verbindung 19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55" name="Gerade Verbindung 20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56" name="Gerade Verbindung 21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157" name="Grafik 24" descr=""/>
          <p:cNvPicPr/>
          <p:nvPr/>
        </p:nvPicPr>
        <p:blipFill>
          <a:blip r:embed="rId9"/>
          <a:stretch/>
        </p:blipFill>
        <p:spPr>
          <a:xfrm>
            <a:off x="5832360" y="129600"/>
            <a:ext cx="3165840" cy="1641960"/>
          </a:xfrm>
          <a:prstGeom prst="rect">
            <a:avLst/>
          </a:prstGeom>
          <a:ln w="0">
            <a:noFill/>
          </a:ln>
        </p:spPr>
      </p:pic>
      <p:pic>
        <p:nvPicPr>
          <p:cNvPr id="158" name="Grafik 25" descr=""/>
          <p:cNvPicPr/>
          <p:nvPr/>
        </p:nvPicPr>
        <p:blipFill>
          <a:blip r:embed="rId10"/>
          <a:stretch/>
        </p:blipFill>
        <p:spPr>
          <a:xfrm>
            <a:off x="144000" y="129600"/>
            <a:ext cx="4156560" cy="164196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11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" name="Objekt 6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2" spid="">
              <p:embed/>
              <p:pic>
                <p:nvPicPr>
                  <p:cNvPr id="160" name="Objekt 6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61" name="Picture 2" descr="C:\screenmakers\Kunden\kleinerundbold\Henkes_HSB_Master\PPT_Klassisch\Bilder\Inhalt.png"/>
          <p:cNvPicPr/>
          <p:nvPr/>
        </p:nvPicPr>
        <p:blipFill>
          <a:blip r:embed="rId4"/>
          <a:stretch/>
        </p:blipFill>
        <p:spPr>
          <a:xfrm>
            <a:off x="0" y="0"/>
            <a:ext cx="9142200" cy="6856920"/>
          </a:xfrm>
          <a:prstGeom prst="rect">
            <a:avLst/>
          </a:prstGeom>
          <a:ln w="0">
            <a:noFill/>
          </a:ln>
        </p:spPr>
      </p:pic>
      <p:cxnSp>
        <p:nvCxnSpPr>
          <p:cNvPr id="162" name="Gerade Verbindung 10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63" name="Gerade Verbindung 11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64" name="Gerade Verbindung 12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65" name="Gerade Verbindung 13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66" name="Gerade Verbindung 14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67" name="Gerade Verbindung 15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68" name="Gerade Verbindung 16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69" name="Gerade Verbindung 17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70" name="Gerade Verbindung 18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71" name="Gerade Verbindung 19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72" name="Gerade Verbindung 20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73" name="Gerade Verbindung 21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174" name="Grafik 23" descr=""/>
          <p:cNvPicPr/>
          <p:nvPr/>
        </p:nvPicPr>
        <p:blipFill>
          <a:blip r:embed="rId5"/>
          <a:stretch/>
        </p:blipFill>
        <p:spPr>
          <a:xfrm>
            <a:off x="7495200" y="-28800"/>
            <a:ext cx="1380600" cy="715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75" name="Objekt 6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6" spid="">
              <p:embed/>
              <p:pic>
                <p:nvPicPr>
                  <p:cNvPr id="176" name="Objekt 6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cxnSp>
        <p:nvCxnSpPr>
          <p:cNvPr id="177" name="Gerade Verbindung 4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78" name="Gerade Verbindung 5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79" name="Gerade Verbindung 8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80" name="Gerade Verbindung 9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81" name="Gerade Verbindung 10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82" name="Gerade Verbindung 11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83" name="Gerade Verbindung 12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84" name="Gerade Verbindung 13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85" name="Gerade Verbindung 14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86" name="Gerade Verbindung 15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87" name="Gerade Verbindung 16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88" name="Gerade Verbindung 17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189" name="Picture 12" descr="C:\screenmakers\Kunden\kleinerundbold\Henkes_HSB_Master\PPT_Klassisch\Bilder\Kapitel.png"/>
          <p:cNvPicPr/>
          <p:nvPr/>
        </p:nvPicPr>
        <p:blipFill>
          <a:blip r:embed="rId8"/>
          <a:stretch/>
        </p:blipFill>
        <p:spPr>
          <a:xfrm>
            <a:off x="0" y="0"/>
            <a:ext cx="9142200" cy="6856920"/>
          </a:xfrm>
          <a:prstGeom prst="rect">
            <a:avLst/>
          </a:prstGeom>
          <a:ln w="0">
            <a:noFill/>
          </a:ln>
        </p:spPr>
      </p:pic>
      <p:sp>
        <p:nvSpPr>
          <p:cNvPr id="190" name="Textfeld 7"/>
          <p:cNvSpPr/>
          <p:nvPr/>
        </p:nvSpPr>
        <p:spPr>
          <a:xfrm>
            <a:off x="358920" y="656640"/>
            <a:ext cx="10429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de-DE" sz="2800" spc="-1" strike="noStrike">
                <a:solidFill>
                  <a:schemeClr val="lt1"/>
                </a:solidFill>
                <a:latin typeface="Calibri"/>
              </a:rPr>
              <a:t>Inhalt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91" name="Grafik 19" descr=""/>
          <p:cNvPicPr/>
          <p:nvPr/>
        </p:nvPicPr>
        <p:blipFill>
          <a:blip r:embed="rId9"/>
          <a:stretch/>
        </p:blipFill>
        <p:spPr>
          <a:xfrm>
            <a:off x="7495200" y="-28800"/>
            <a:ext cx="1380600" cy="71532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10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2" name="Objekt 6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2" spid="">
              <p:embed/>
              <p:pic>
                <p:nvPicPr>
                  <p:cNvPr id="193" name="Objekt 6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94" name="Picture 2" descr="C:\screenmakers\Kunden\kleinerundbold\Henkes_HSB_Master\PPT_Klassisch\Bilder\Inhalt.png"/>
          <p:cNvPicPr/>
          <p:nvPr/>
        </p:nvPicPr>
        <p:blipFill>
          <a:blip r:embed="rId4"/>
          <a:stretch/>
        </p:blipFill>
        <p:spPr>
          <a:xfrm>
            <a:off x="0" y="0"/>
            <a:ext cx="9142200" cy="6856920"/>
          </a:xfrm>
          <a:prstGeom prst="rect">
            <a:avLst/>
          </a:prstGeom>
          <a:ln w="0">
            <a:noFill/>
          </a:ln>
        </p:spPr>
      </p:pic>
      <p:cxnSp>
        <p:nvCxnSpPr>
          <p:cNvPr id="195" name="Gerade Verbindung 10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96" name="Gerade Verbindung 11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97" name="Gerade Verbindung 12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98" name="Gerade Verbindung 13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199" name="Gerade Verbindung 14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00" name="Gerade Verbindung 15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01" name="Gerade Verbindung 16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02" name="Gerade Verbindung 17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03" name="Gerade Verbindung 18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04" name="Gerade Verbindung 19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05" name="Gerade Verbindung 20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06" name="Gerade Verbindung 21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207" name="Grafik 23" descr=""/>
          <p:cNvPicPr/>
          <p:nvPr/>
        </p:nvPicPr>
        <p:blipFill>
          <a:blip r:embed="rId5"/>
          <a:stretch/>
        </p:blipFill>
        <p:spPr>
          <a:xfrm>
            <a:off x="7495200" y="-28800"/>
            <a:ext cx="1380600" cy="715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08" name="Objekt 6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6" spid="">
              <p:embed/>
              <p:pic>
                <p:nvPicPr>
                  <p:cNvPr id="209" name="Objekt 6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10" name="Picture 12" descr="C:\screenmakers\Kunden\kleinerundbold\Henkes_HSB_Master\PPT_Klassisch\Bilder\Kapitel.png"/>
          <p:cNvPicPr/>
          <p:nvPr/>
        </p:nvPicPr>
        <p:blipFill>
          <a:blip r:embed="rId8"/>
          <a:stretch/>
        </p:blipFill>
        <p:spPr>
          <a:xfrm>
            <a:off x="0" y="0"/>
            <a:ext cx="9142200" cy="6856920"/>
          </a:xfrm>
          <a:prstGeom prst="rect">
            <a:avLst/>
          </a:prstGeom>
          <a:ln w="0">
            <a:noFill/>
          </a:ln>
        </p:spPr>
      </p:pic>
      <p:cxnSp>
        <p:nvCxnSpPr>
          <p:cNvPr id="211" name="Gerade Verbindung 8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12" name="Gerade Verbindung 10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13" name="Gerade Verbindung 11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14" name="Gerade Verbindung 12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15" name="Gerade Verbindung 13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16" name="Gerade Verbindung 14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17" name="Gerade Verbindung 15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18" name="Gerade Verbindung 16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19" name="Gerade Verbindung 17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20" name="Gerade Verbindung 18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21" name="Gerade Verbindung 19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22" name="Gerade Verbindung 20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223" name="Grafik 22" descr=""/>
          <p:cNvPicPr/>
          <p:nvPr/>
        </p:nvPicPr>
        <p:blipFill>
          <a:blip r:embed="rId9"/>
          <a:stretch/>
        </p:blipFill>
        <p:spPr>
          <a:xfrm>
            <a:off x="7495200" y="-28800"/>
            <a:ext cx="1380600" cy="715320"/>
          </a:xfrm>
          <a:prstGeom prst="rect">
            <a:avLst/>
          </a:prstGeom>
          <a:ln w="0">
            <a:noFill/>
          </a:ln>
        </p:spPr>
      </p:pic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Fo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rm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at 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de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s 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Tit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elt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ex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te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s 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du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rc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h 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Kli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ck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en 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be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ar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be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ite</a:t>
            </a: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10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6" name="Objekt 6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2" spid="">
              <p:embed/>
              <p:pic>
                <p:nvPicPr>
                  <p:cNvPr id="227" name="Objekt 6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28" name="Picture 2" descr="C:\screenmakers\Kunden\kleinerundbold\Henkes_HSB_Master\PPT_Klassisch\Bilder\Inhalt.png"/>
          <p:cNvPicPr/>
          <p:nvPr/>
        </p:nvPicPr>
        <p:blipFill>
          <a:blip r:embed="rId4"/>
          <a:stretch/>
        </p:blipFill>
        <p:spPr>
          <a:xfrm>
            <a:off x="0" y="0"/>
            <a:ext cx="9142200" cy="6856920"/>
          </a:xfrm>
          <a:prstGeom prst="rect">
            <a:avLst/>
          </a:prstGeom>
          <a:ln w="0">
            <a:noFill/>
          </a:ln>
        </p:spPr>
      </p:pic>
      <p:cxnSp>
        <p:nvCxnSpPr>
          <p:cNvPr id="229" name="Gerade Verbindung 10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30" name="Gerade Verbindung 11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31" name="Gerade Verbindung 12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32" name="Gerade Verbindung 13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33" name="Gerade Verbindung 14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34" name="Gerade Verbindung 15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35" name="Gerade Verbindung 16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36" name="Gerade Verbindung 17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37" name="Gerade Verbindung 18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38" name="Gerade Verbindung 19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39" name="Gerade Verbindung 20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40" name="Gerade Verbindung 21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241" name="Grafik 23" descr=""/>
          <p:cNvPicPr/>
          <p:nvPr/>
        </p:nvPicPr>
        <p:blipFill>
          <a:blip r:embed="rId5"/>
          <a:stretch/>
        </p:blipFill>
        <p:spPr>
          <a:xfrm>
            <a:off x="7495200" y="-28800"/>
            <a:ext cx="1380600" cy="715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42" name="Objekt 2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6" spid="">
              <p:embed/>
              <p:pic>
                <p:nvPicPr>
                  <p:cNvPr id="243" name="Objekt 2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4" name="PlaceHolder 1"/>
          <p:cNvSpPr>
            <a:spLocks noGrp="1"/>
          </p:cNvSpPr>
          <p:nvPr>
            <p:ph type="ftr" idx="7"/>
          </p:nvPr>
        </p:nvSpPr>
        <p:spPr>
          <a:xfrm>
            <a:off x="358920" y="6392520"/>
            <a:ext cx="6803640" cy="16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de-DE" sz="1000" spc="-1" strike="noStrike">
                <a:solidFill>
                  <a:schemeClr val="lt2"/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000" spc="-1" strike="noStrike">
                <a:solidFill>
                  <a:schemeClr val="lt2"/>
                </a:solidFill>
                <a:latin typeface="Calibri"/>
              </a:rPr>
              <a:t>&lt;Fußzeile&gt;</a:t>
            </a:r>
            <a:endParaRPr b="0" lang="de-DE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 type="sldNum" idx="8"/>
          </p:nvPr>
        </p:nvSpPr>
        <p:spPr>
          <a:xfrm>
            <a:off x="8388360" y="6392520"/>
            <a:ext cx="390240" cy="16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de-DE" sz="1000" spc="-1" strike="noStrike">
                <a:solidFill>
                  <a:schemeClr val="lt2"/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978908A-E48C-465E-8401-D4A8358F1191}" type="slidenum">
              <a:rPr b="0" lang="de-DE" sz="1000" spc="-1" strike="noStrike">
                <a:solidFill>
                  <a:schemeClr val="lt2"/>
                </a:solidFill>
                <a:latin typeface="Calibri"/>
              </a:rPr>
              <a:t>&lt;Foliennummer&gt;</a:t>
            </a:fld>
            <a:endParaRPr b="0" lang="de-DE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6" name="PlaceHolder 3"/>
          <p:cNvSpPr>
            <a:spLocks noGrp="1"/>
          </p:cNvSpPr>
          <p:nvPr>
            <p:ph type="dt" idx="9"/>
          </p:nvPr>
        </p:nvSpPr>
        <p:spPr>
          <a:xfrm>
            <a:off x="7416360" y="6392520"/>
            <a:ext cx="763560" cy="16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7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8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9" name="Objekt 6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2" spid="">
              <p:embed/>
              <p:pic>
                <p:nvPicPr>
                  <p:cNvPr id="250" name="Objekt 6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51" name="Picture 2" descr="C:\screenmakers\Kunden\kleinerundbold\Henkes_HSB_Master\PPT_Klassisch\Bilder\Inhalt.png"/>
          <p:cNvPicPr/>
          <p:nvPr/>
        </p:nvPicPr>
        <p:blipFill>
          <a:blip r:embed="rId4"/>
          <a:stretch/>
        </p:blipFill>
        <p:spPr>
          <a:xfrm>
            <a:off x="0" y="0"/>
            <a:ext cx="9142200" cy="6856920"/>
          </a:xfrm>
          <a:prstGeom prst="rect">
            <a:avLst/>
          </a:prstGeom>
          <a:ln w="0">
            <a:noFill/>
          </a:ln>
        </p:spPr>
      </p:pic>
      <p:cxnSp>
        <p:nvCxnSpPr>
          <p:cNvPr id="252" name="Gerade Verbindung 10"/>
          <p:cNvCxnSpPr/>
          <p:nvPr/>
        </p:nvCxnSpPr>
        <p:spPr>
          <a:xfrm flipH="1">
            <a:off x="-360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53" name="Gerade Verbindung 11"/>
          <p:cNvCxnSpPr/>
          <p:nvPr/>
        </p:nvCxnSpPr>
        <p:spPr>
          <a:xfrm flipH="1">
            <a:off x="-360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54" name="Gerade Verbindung 12"/>
          <p:cNvCxnSpPr/>
          <p:nvPr/>
        </p:nvCxnSpPr>
        <p:spPr>
          <a:xfrm flipH="1">
            <a:off x="9252360" y="144936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55" name="Gerade Verbindung 13"/>
          <p:cNvCxnSpPr/>
          <p:nvPr/>
        </p:nvCxnSpPr>
        <p:spPr>
          <a:xfrm flipH="1">
            <a:off x="9252360" y="6165720"/>
            <a:ext cx="253800" cy="1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56" name="Gerade Verbindung 14"/>
          <p:cNvCxnSpPr/>
          <p:nvPr/>
        </p:nvCxnSpPr>
        <p:spPr>
          <a:xfrm>
            <a:off x="877104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57" name="Gerade Verbindung 15"/>
          <p:cNvCxnSpPr/>
          <p:nvPr/>
        </p:nvCxnSpPr>
        <p:spPr>
          <a:xfrm>
            <a:off x="467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58" name="Gerade Verbindung 16"/>
          <p:cNvCxnSpPr/>
          <p:nvPr/>
        </p:nvCxnSpPr>
        <p:spPr>
          <a:xfrm>
            <a:off x="446400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59" name="Gerade Verbindung 17"/>
          <p:cNvCxnSpPr/>
          <p:nvPr/>
        </p:nvCxnSpPr>
        <p:spPr>
          <a:xfrm>
            <a:off x="358560" y="-387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60" name="Gerade Verbindung 18"/>
          <p:cNvCxnSpPr/>
          <p:nvPr/>
        </p:nvCxnSpPr>
        <p:spPr>
          <a:xfrm>
            <a:off x="877104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61" name="Gerade Verbindung 19"/>
          <p:cNvCxnSpPr/>
          <p:nvPr/>
        </p:nvCxnSpPr>
        <p:spPr>
          <a:xfrm>
            <a:off x="467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62" name="Gerade Verbindung 20"/>
          <p:cNvCxnSpPr/>
          <p:nvPr/>
        </p:nvCxnSpPr>
        <p:spPr>
          <a:xfrm>
            <a:off x="446400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cxnSp>
        <p:nvCxnSpPr>
          <p:cNvPr id="263" name="Gerade Verbindung 21"/>
          <p:cNvCxnSpPr/>
          <p:nvPr/>
        </p:nvCxnSpPr>
        <p:spPr>
          <a:xfrm>
            <a:off x="358560" y="6993360"/>
            <a:ext cx="1800" cy="25380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pic>
        <p:nvPicPr>
          <p:cNvPr id="264" name="Grafik 23" descr=""/>
          <p:cNvPicPr/>
          <p:nvPr/>
        </p:nvPicPr>
        <p:blipFill>
          <a:blip r:embed="rId5"/>
          <a:stretch/>
        </p:blipFill>
        <p:spPr>
          <a:xfrm>
            <a:off x="7495200" y="-28800"/>
            <a:ext cx="1380600" cy="715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65" name="Objekt 2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progId="TCLayout.ActiveDocument.1" r:id="rId6" spid="">
              <p:embed/>
              <p:pic>
                <p:nvPicPr>
                  <p:cNvPr id="266" name="Objekt 2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7" name="PlaceHolder 1"/>
          <p:cNvSpPr>
            <a:spLocks noGrp="1"/>
          </p:cNvSpPr>
          <p:nvPr>
            <p:ph type="ftr" idx="10"/>
          </p:nvPr>
        </p:nvSpPr>
        <p:spPr>
          <a:xfrm>
            <a:off x="358920" y="6392520"/>
            <a:ext cx="6803640" cy="16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de-DE" sz="1000" spc="-1" strike="noStrike">
                <a:solidFill>
                  <a:schemeClr val="lt2"/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000" spc="-1" strike="noStrike">
                <a:solidFill>
                  <a:schemeClr val="lt2"/>
                </a:solidFill>
                <a:latin typeface="Calibri"/>
              </a:rPr>
              <a:t>&lt;Fußzeile&gt;</a:t>
            </a:r>
            <a:endParaRPr b="0" lang="de-DE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 type="sldNum" idx="11"/>
          </p:nvPr>
        </p:nvSpPr>
        <p:spPr>
          <a:xfrm>
            <a:off x="8388360" y="6392520"/>
            <a:ext cx="390240" cy="16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de-DE" sz="1000" spc="-1" strike="noStrike">
                <a:solidFill>
                  <a:schemeClr val="lt2"/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F9E8CFE-673C-448A-A1AB-61E4D605D2CC}" type="slidenum">
              <a:rPr b="0" lang="de-DE" sz="1000" spc="-1" strike="noStrike">
                <a:solidFill>
                  <a:schemeClr val="lt2"/>
                </a:solidFill>
                <a:latin typeface="Calibri"/>
              </a:rPr>
              <a:t>&lt;Foliennummer&gt;</a:t>
            </a:fld>
            <a:endParaRPr b="0" lang="de-DE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9" name="PlaceHolder 3"/>
          <p:cNvSpPr>
            <a:spLocks noGrp="1"/>
          </p:cNvSpPr>
          <p:nvPr>
            <p:ph type="dt" idx="12"/>
          </p:nvPr>
        </p:nvSpPr>
        <p:spPr>
          <a:xfrm>
            <a:off x="7416360" y="6392520"/>
            <a:ext cx="763560" cy="16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7.xml"/><Relationship Id="rId4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2.xml"/><Relationship Id="rId4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hyperlink" Target="https://m-server.fk5.hs-bremen.de/cat/login.aspx" TargetMode="External"/><Relationship Id="rId2" Type="http://schemas.openxmlformats.org/officeDocument/2006/relationships/hyperlink" Target="https://m-server.fk5.hs-bremen.de/maus/Maus.pdf" TargetMode="External"/><Relationship Id="rId3" Type="http://schemas.openxmlformats.org/officeDocument/2006/relationships/hyperlink" Target="https://m-server.fk5.hs-bremen.de/maus/duz_2007.png" TargetMode="External"/><Relationship Id="rId4" Type="http://schemas.openxmlformats.org/officeDocument/2006/relationships/hyperlink" Target="https://m-server.fk5.hs-bremen.de/maus/duz_2008.png" TargetMode="External"/><Relationship Id="rId5" Type="http://schemas.openxmlformats.org/officeDocument/2006/relationships/slideLayout" Target="../slideLayouts/slideLayout8.xml"/><Relationship Id="rId6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9" name="Objekt 3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0" name="Objekt 3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1" name="PlaceHolder 1"/>
          <p:cNvSpPr>
            <a:spLocks noGrp="1"/>
          </p:cNvSpPr>
          <p:nvPr>
            <p:ph type="title"/>
          </p:nvPr>
        </p:nvSpPr>
        <p:spPr>
          <a:xfrm>
            <a:off x="363960" y="1953000"/>
            <a:ext cx="8422200" cy="79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2800" spc="-1" strike="noStrike">
                <a:solidFill>
                  <a:schemeClr val="lt1"/>
                </a:solidFill>
                <a:latin typeface="Calibri"/>
              </a:rPr>
              <a:t>CAT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2" name="PlaceHolder 2"/>
          <p:cNvSpPr>
            <a:spLocks noGrp="1"/>
          </p:cNvSpPr>
          <p:nvPr>
            <p:ph/>
          </p:nvPr>
        </p:nvSpPr>
        <p:spPr>
          <a:xfrm>
            <a:off x="352440" y="2817000"/>
            <a:ext cx="8422200" cy="682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</a:tabLst>
            </a:pPr>
            <a:r>
              <a:rPr b="1" lang="de-DE" sz="2000" spc="-1" strike="noStrike">
                <a:solidFill>
                  <a:schemeClr val="lt1"/>
                </a:solidFill>
                <a:latin typeface="Calibri"/>
              </a:rPr>
              <a:t>C</a:t>
            </a:r>
            <a:r>
              <a:rPr b="0" lang="de-DE" sz="2000" spc="-1" strike="noStrike">
                <a:solidFill>
                  <a:schemeClr val="lt1"/>
                </a:solidFill>
                <a:latin typeface="Calibri"/>
              </a:rPr>
              <a:t>omputer </a:t>
            </a:r>
            <a:r>
              <a:rPr b="1" lang="de-DE" sz="2000" spc="-1" strike="noStrike">
                <a:solidFill>
                  <a:schemeClr val="lt1"/>
                </a:solidFill>
                <a:latin typeface="Calibri"/>
              </a:rPr>
              <a:t>A</a:t>
            </a:r>
            <a:r>
              <a:rPr b="0" lang="de-DE" sz="2000" spc="-1" strike="noStrike">
                <a:solidFill>
                  <a:schemeClr val="lt1"/>
                </a:solidFill>
                <a:latin typeface="Calibri"/>
              </a:rPr>
              <a:t>ided </a:t>
            </a:r>
            <a:r>
              <a:rPr b="1" lang="de-DE" sz="2000" spc="-1" strike="noStrike">
                <a:solidFill>
                  <a:schemeClr val="lt1"/>
                </a:solidFill>
                <a:latin typeface="Calibri"/>
              </a:rPr>
              <a:t>T</a:t>
            </a:r>
            <a:r>
              <a:rPr b="0" lang="de-DE" sz="2000" spc="-1" strike="noStrike">
                <a:solidFill>
                  <a:schemeClr val="lt1"/>
                </a:solidFill>
                <a:latin typeface="Calibri"/>
              </a:rPr>
              <a:t>eaching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3" name="Objekt 3"/>
          <p:cNvGraphicFramePr/>
          <p:nvPr/>
        </p:nvGraphicFramePr>
        <p:xfrm>
          <a:off x="1440" y="1440"/>
          <a:ext cx="360" cy="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4" name="Objekt 3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0" y="1440"/>
                    <a:ext cx="360" cy="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5" name="PlaceHolder 1"/>
          <p:cNvSpPr>
            <a:spLocks noGrp="1"/>
          </p:cNvSpPr>
          <p:nvPr>
            <p:ph/>
          </p:nvPr>
        </p:nvSpPr>
        <p:spPr>
          <a:xfrm>
            <a:off x="358920" y="2853000"/>
            <a:ext cx="8424720" cy="212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algn="ctr" defTabSz="91440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chemeClr val="lt1"/>
                </a:solidFill>
                <a:latin typeface="Calibri"/>
                <a:ea typeface="Noto Sans CJK SC"/>
              </a:rPr>
              <a:t>“</a:t>
            </a:r>
            <a:r>
              <a:rPr b="0" lang="en-US" sz="2800" spc="-1" strike="noStrike">
                <a:solidFill>
                  <a:schemeClr val="lt1"/>
                </a:solidFill>
                <a:latin typeface="Calibri"/>
                <a:ea typeface="Noto Sans CJK SC"/>
              </a:rPr>
              <a:t>I hear and I forget.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indent="0" algn="ctr" defTabSz="91440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chemeClr val="lt1"/>
                </a:solidFill>
                <a:latin typeface="Calibri"/>
                <a:ea typeface="Noto Sans CJK SC"/>
              </a:rPr>
              <a:t>I see and I remember.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indent="0" algn="ctr" defTabSz="91440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chemeClr val="lt1"/>
                </a:solidFill>
                <a:latin typeface="Calibri"/>
                <a:ea typeface="Noto Sans CJK SC"/>
              </a:rPr>
              <a:t>I do and I understand.”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indent="0" algn="ctr" defTabSz="91440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lt1"/>
                </a:solidFill>
                <a:latin typeface="Calibri"/>
                <a:ea typeface="Noto Sans CJK SC"/>
              </a:rPr>
              <a:t>(Lao Tse, -500)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PlaceHolder 1"/>
          <p:cNvSpPr>
            <a:spLocks noGrp="1"/>
          </p:cNvSpPr>
          <p:nvPr>
            <p:ph type="title"/>
          </p:nvPr>
        </p:nvSpPr>
        <p:spPr>
          <a:xfrm>
            <a:off x="396360" y="584640"/>
            <a:ext cx="8422200" cy="61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chemeClr val="lt2"/>
                </a:solidFill>
                <a:latin typeface="Calibri"/>
              </a:rPr>
              <a:t>Concept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7" name="PlaceHolder 2"/>
          <p:cNvSpPr>
            <a:spLocks noGrp="1"/>
          </p:cNvSpPr>
          <p:nvPr>
            <p:ph/>
          </p:nvPr>
        </p:nvSpPr>
        <p:spPr>
          <a:xfrm>
            <a:off x="358920" y="1376280"/>
            <a:ext cx="8422200" cy="478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600" spc="-1" strike="noStrike">
                <a:solidFill>
                  <a:schemeClr val="lt2"/>
                </a:solidFill>
                <a:latin typeface="Calibri"/>
              </a:rPr>
              <a:t>No “Talk and chalk” lecture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600" spc="-1" strike="noStrike">
                <a:solidFill>
                  <a:schemeClr val="lt2"/>
                </a:solidFill>
                <a:latin typeface="Calibri"/>
              </a:rPr>
              <a:t>No</a:t>
            </a:r>
            <a:r>
              <a:rPr b="0" lang="de-DE" sz="1600" spc="-1" strike="noStrike">
                <a:solidFill>
                  <a:schemeClr val="lt2"/>
                </a:solidFill>
                <a:latin typeface="Calibri"/>
              </a:rPr>
              <a:t> </a:t>
            </a:r>
            <a:r>
              <a:rPr b="0" lang="en-US" sz="1600" spc="-1" strike="noStrike">
                <a:solidFill>
                  <a:schemeClr val="lt2"/>
                </a:solidFill>
                <a:latin typeface="Calibri"/>
              </a:rPr>
              <a:t>written</a:t>
            </a:r>
            <a:r>
              <a:rPr b="0" lang="de-DE" sz="1600" spc="-1" strike="noStrike">
                <a:solidFill>
                  <a:schemeClr val="lt2"/>
                </a:solidFill>
                <a:latin typeface="Calibri"/>
              </a:rPr>
              <a:t> </a:t>
            </a:r>
            <a:r>
              <a:rPr b="0" lang="en-US" sz="1600" spc="-1" strike="noStrike">
                <a:solidFill>
                  <a:schemeClr val="lt2"/>
                </a:solidFill>
                <a:latin typeface="Calibri"/>
              </a:rPr>
              <a:t>or</a:t>
            </a:r>
            <a:r>
              <a:rPr b="0" lang="de-DE" sz="1600" spc="-1" strike="noStrike">
                <a:solidFill>
                  <a:schemeClr val="lt2"/>
                </a:solidFill>
                <a:latin typeface="Calibri"/>
              </a:rPr>
              <a:t> oral </a:t>
            </a:r>
            <a:r>
              <a:rPr b="0" lang="en-US" sz="1600" spc="-1" strike="noStrike">
                <a:solidFill>
                  <a:schemeClr val="lt2"/>
                </a:solidFill>
                <a:latin typeface="Calibri"/>
              </a:rPr>
              <a:t>exam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600" spc="-1" strike="noStrike">
                <a:solidFill>
                  <a:schemeClr val="lt2"/>
                </a:solidFill>
                <a:latin typeface="Calibri"/>
              </a:rPr>
              <a:t>Students have to read</a:t>
            </a:r>
            <a:r>
              <a:rPr b="0" lang="de-DE" sz="1600" spc="-1" strike="noStrike">
                <a:solidFill>
                  <a:schemeClr val="lt2"/>
                </a:solidFill>
                <a:latin typeface="Calibri"/>
              </a:rPr>
              <a:t> </a:t>
            </a:r>
            <a:r>
              <a:rPr b="0" lang="en-US" sz="1600" spc="-1" strike="noStrike">
                <a:solidFill>
                  <a:schemeClr val="lt2"/>
                </a:solidFill>
                <a:latin typeface="Calibri"/>
              </a:rPr>
              <a:t>textbook</a:t>
            </a:r>
            <a:r>
              <a:rPr b="0" lang="de-DE" sz="1600" spc="-1" strike="noStrike">
                <a:solidFill>
                  <a:schemeClr val="lt2"/>
                </a:solidFill>
                <a:latin typeface="Calibri"/>
              </a:rPr>
              <a:t> </a:t>
            </a:r>
            <a:r>
              <a:rPr b="0" lang="en-US" sz="1600" spc="-1" strike="noStrike">
                <a:solidFill>
                  <a:schemeClr val="lt2"/>
                </a:solidFill>
                <a:latin typeface="Calibri"/>
              </a:rPr>
              <a:t>for</a:t>
            </a:r>
            <a:r>
              <a:rPr b="0" lang="de-DE" sz="1600" spc="-1" strike="noStrike">
                <a:solidFill>
                  <a:schemeClr val="lt2"/>
                </a:solidFill>
                <a:latin typeface="Calibri"/>
              </a:rPr>
              <a:t> preparation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de-DE" sz="1600" spc="-1" strike="noStrike">
                <a:solidFill>
                  <a:schemeClr val="lt2"/>
                </a:solidFill>
                <a:latin typeface="Calibri"/>
              </a:rPr>
              <a:t>Contact hours = practice </a:t>
            </a:r>
            <a:r>
              <a:rPr b="0" lang="en-US" sz="1600" spc="-1" strike="noStrike">
                <a:solidFill>
                  <a:schemeClr val="lt2"/>
                </a:solidFill>
                <a:latin typeface="Calibri"/>
              </a:rPr>
              <a:t>hours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de-DE" sz="1600" spc="-1" strike="noStrike">
                <a:solidFill>
                  <a:schemeClr val="lt2"/>
                </a:solidFill>
                <a:latin typeface="Calibri"/>
              </a:rPr>
              <a:t>Double teams in computer lab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“</a:t>
            </a:r>
            <a:r>
              <a:rPr b="0" lang="de-DE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Hands-on</a:t>
            </a: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”</a:t>
            </a:r>
            <a:r>
              <a:rPr b="0" lang="de-DE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, </a:t>
            </a: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“</a:t>
            </a:r>
            <a:r>
              <a:rPr b="0" lang="de-DE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Learning-by-doing</a:t>
            </a: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”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de-DE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Individual state of knowledge examination by the lecturer every week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</a:tabLst>
            </a:pP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CAT, Jörg J. Buchholz, ©HSB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BD7EEB99-FC94-49D7-A868-EDEC32128C17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"/>
          <p:cNvSpPr/>
          <p:nvPr/>
        </p:nvSpPr>
        <p:spPr>
          <a:xfrm>
            <a:off x="2160360" y="2701800"/>
            <a:ext cx="6122160" cy="1618560"/>
          </a:xfrm>
          <a:prstGeom prst="flowChartAlternateProcess">
            <a:avLst/>
          </a:prstGeom>
          <a:solidFill>
            <a:srgbClr val="3465a4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Arial"/>
              </a:rPr>
              <a:t>Browser, ASP.NET, MathML</a:t>
            </a:r>
            <a:endParaRPr b="0" lang="de-DE" sz="1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9" name=""/>
          <p:cNvSpPr/>
          <p:nvPr/>
        </p:nvSpPr>
        <p:spPr>
          <a:xfrm>
            <a:off x="2339280" y="2874960"/>
            <a:ext cx="5760000" cy="900000"/>
          </a:xfrm>
          <a:prstGeom prst="flowChartAlternateProcess">
            <a:avLst/>
          </a:prstGeom>
          <a:solidFill>
            <a:srgbClr val="63bbee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0" lang="en-US" sz="1600" spc="-1" strike="noStrike">
                <a:solidFill>
                  <a:srgbClr val="ffffff"/>
                </a:solidFill>
                <a:latin typeface="Arial"/>
              </a:rPr>
              <a:t>Datab</a:t>
            </a:r>
            <a:r>
              <a:rPr b="0" lang="en-US" sz="1600" spc="-1" strike="noStrike">
                <a:solidFill>
                  <a:srgbClr val="ffffff"/>
                </a:solidFill>
                <a:latin typeface="Arial"/>
              </a:rPr>
              <a:t>ase, </a:t>
            </a:r>
            <a:r>
              <a:rPr b="0" lang="en-US" sz="1600" spc="-1" strike="noStrike">
                <a:solidFill>
                  <a:srgbClr val="ffffff"/>
                </a:solidFill>
                <a:latin typeface="Arial"/>
              </a:rPr>
              <a:t>XML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0" name=""/>
          <p:cNvSpPr/>
          <p:nvPr/>
        </p:nvSpPr>
        <p:spPr>
          <a:xfrm>
            <a:off x="720000" y="2701440"/>
            <a:ext cx="1078560" cy="1618560"/>
          </a:xfrm>
          <a:prstGeom prst="flowChartAlternateProcess">
            <a:avLst/>
          </a:prstGeom>
          <a:solidFill>
            <a:srgbClr val="3465a4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/>
            <a:r>
              <a:rPr b="0" lang="de-DE" sz="1600" spc="-1" strike="noStrike">
                <a:solidFill>
                  <a:srgbClr val="ffffff"/>
                </a:solidFill>
                <a:latin typeface="Arial"/>
              </a:rPr>
              <a:t>Matlab</a:t>
            </a:r>
            <a:endParaRPr b="0" lang="de-DE" sz="1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1" name="PlaceHolder 1"/>
          <p:cNvSpPr>
            <a:spLocks noGrp="1"/>
          </p:cNvSpPr>
          <p:nvPr>
            <p:ph type="title"/>
          </p:nvPr>
        </p:nvSpPr>
        <p:spPr>
          <a:xfrm>
            <a:off x="396360" y="584640"/>
            <a:ext cx="8422200" cy="61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chemeClr val="lt2"/>
                </a:solidFill>
                <a:latin typeface="Calibri"/>
              </a:rPr>
              <a:t>Communication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2" name=""/>
          <p:cNvSpPr/>
          <p:nvPr/>
        </p:nvSpPr>
        <p:spPr>
          <a:xfrm>
            <a:off x="4645800" y="1872000"/>
            <a:ext cx="178560" cy="538560"/>
          </a:xfrm>
          <a:prstGeom prst="flowChartExtract">
            <a:avLst/>
          </a:prstGeom>
          <a:solidFill>
            <a:srgbClr val="00a0fc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3" name=""/>
          <p:cNvSpPr/>
          <p:nvPr/>
        </p:nvSpPr>
        <p:spPr>
          <a:xfrm>
            <a:off x="1170000" y="4572000"/>
            <a:ext cx="178560" cy="538560"/>
          </a:xfrm>
          <a:prstGeom prst="flowChartExtract">
            <a:avLst/>
          </a:prstGeom>
          <a:solidFill>
            <a:srgbClr val="00a0fc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4" name=""/>
          <p:cNvSpPr/>
          <p:nvPr/>
        </p:nvSpPr>
        <p:spPr>
          <a:xfrm>
            <a:off x="866520" y="2880000"/>
            <a:ext cx="785880" cy="358200"/>
          </a:xfrm>
          <a:prstGeom prst="roundRect">
            <a:avLst>
              <a:gd name="adj" fmla="val 16667"/>
            </a:avLst>
          </a:prstGeom>
          <a:solidFill>
            <a:srgbClr val="b4c7dc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5" name=""/>
          <p:cNvSpPr/>
          <p:nvPr/>
        </p:nvSpPr>
        <p:spPr>
          <a:xfrm>
            <a:off x="812880" y="2913840"/>
            <a:ext cx="882000" cy="28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mlx1.mlx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6" name=""/>
          <p:cNvSpPr/>
          <p:nvPr/>
        </p:nvSpPr>
        <p:spPr>
          <a:xfrm flipV="1">
            <a:off x="5581800" y="1870200"/>
            <a:ext cx="178560" cy="538920"/>
          </a:xfrm>
          <a:prstGeom prst="flowChartExtract">
            <a:avLst/>
          </a:prstGeom>
          <a:solidFill>
            <a:srgbClr val="00a0fc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7" name=""/>
          <p:cNvSpPr/>
          <p:nvPr/>
        </p:nvSpPr>
        <p:spPr>
          <a:xfrm>
            <a:off x="1170000" y="1872360"/>
            <a:ext cx="178560" cy="538560"/>
          </a:xfrm>
          <a:prstGeom prst="flowChartExtract">
            <a:avLst/>
          </a:prstGeom>
          <a:solidFill>
            <a:srgbClr val="00a0fc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8" name=""/>
          <p:cNvSpPr/>
          <p:nvPr/>
        </p:nvSpPr>
        <p:spPr>
          <a:xfrm>
            <a:off x="4645800" y="4572000"/>
            <a:ext cx="178560" cy="538560"/>
          </a:xfrm>
          <a:prstGeom prst="flowChartExtract">
            <a:avLst/>
          </a:prstGeom>
          <a:solidFill>
            <a:srgbClr val="00a0fc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9" name=""/>
          <p:cNvSpPr/>
          <p:nvPr/>
        </p:nvSpPr>
        <p:spPr>
          <a:xfrm flipV="1">
            <a:off x="2754000" y="4570560"/>
            <a:ext cx="178560" cy="538560"/>
          </a:xfrm>
          <a:prstGeom prst="flowChartExtract">
            <a:avLst/>
          </a:prstGeom>
          <a:solidFill>
            <a:srgbClr val="00a0fc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0" name=""/>
          <p:cNvSpPr/>
          <p:nvPr/>
        </p:nvSpPr>
        <p:spPr>
          <a:xfrm flipV="1">
            <a:off x="3709800" y="4570560"/>
            <a:ext cx="178560" cy="538560"/>
          </a:xfrm>
          <a:prstGeom prst="flowChartExtract">
            <a:avLst/>
          </a:prstGeom>
          <a:solidFill>
            <a:srgbClr val="00a0fc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1" name=""/>
          <p:cNvSpPr/>
          <p:nvPr/>
        </p:nvSpPr>
        <p:spPr>
          <a:xfrm flipV="1">
            <a:off x="5581800" y="4570560"/>
            <a:ext cx="178560" cy="538560"/>
          </a:xfrm>
          <a:prstGeom prst="flowChartExtract">
            <a:avLst/>
          </a:prstGeom>
          <a:solidFill>
            <a:srgbClr val="00a0fc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2" name=""/>
          <p:cNvSpPr/>
          <p:nvPr/>
        </p:nvSpPr>
        <p:spPr>
          <a:xfrm>
            <a:off x="825480" y="3888000"/>
            <a:ext cx="86796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3" name=""/>
          <p:cNvSpPr/>
          <p:nvPr/>
        </p:nvSpPr>
        <p:spPr>
          <a:xfrm flipV="1" rot="16200000">
            <a:off x="6625800" y="2914560"/>
            <a:ext cx="178560" cy="538560"/>
          </a:xfrm>
          <a:prstGeom prst="flowChartExtract">
            <a:avLst/>
          </a:prstGeom>
          <a:solidFill>
            <a:srgbClr val="00a0fc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4" name=""/>
          <p:cNvSpPr/>
          <p:nvPr/>
        </p:nvSpPr>
        <p:spPr>
          <a:xfrm>
            <a:off x="720000" y="1260000"/>
            <a:ext cx="7560000" cy="360000"/>
          </a:xfrm>
          <a:prstGeom prst="flowChartAlternateProcess">
            <a:avLst/>
          </a:prstGeom>
          <a:solidFill>
            <a:srgbClr val="3465a4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/>
            <a:r>
              <a:rPr b="0" lang="en-US" sz="1800" spc="-1" strike="noStrike">
                <a:solidFill>
                  <a:srgbClr val="ffffff"/>
                </a:solidFill>
                <a:latin typeface="Arial"/>
              </a:rPr>
              <a:t>Lecturer</a:t>
            </a:r>
            <a:endParaRPr b="0" lang="de-D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5" name=""/>
          <p:cNvSpPr/>
          <p:nvPr/>
        </p:nvSpPr>
        <p:spPr>
          <a:xfrm>
            <a:off x="720360" y="5400360"/>
            <a:ext cx="7560000" cy="360000"/>
          </a:xfrm>
          <a:prstGeom prst="flowChartAlternateProcess">
            <a:avLst/>
          </a:prstGeom>
          <a:solidFill>
            <a:srgbClr val="3465a4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/>
            <a:r>
              <a:rPr b="0" lang="de-DE" sz="1800" spc="-1" strike="noStrike">
                <a:solidFill>
                  <a:srgbClr val="ffffff"/>
                </a:solidFill>
                <a:latin typeface="Arial"/>
              </a:rPr>
              <a:t>Student</a:t>
            </a:r>
            <a:endParaRPr b="0" lang="de-D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6" name=""/>
          <p:cNvSpPr/>
          <p:nvPr/>
        </p:nvSpPr>
        <p:spPr>
          <a:xfrm>
            <a:off x="866520" y="2880000"/>
            <a:ext cx="785880" cy="360000"/>
          </a:xfrm>
          <a:prstGeom prst="flowChartAlternateProcess">
            <a:avLst/>
          </a:prstGeom>
          <a:solidFill>
            <a:srgbClr val="aadcf7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/>
            <a:r>
              <a:rPr b="0" lang="de-DE" sz="1200" spc="-1" strike="noStrike">
                <a:solidFill>
                  <a:srgbClr val="000000"/>
                </a:solidFill>
                <a:latin typeface="Arial"/>
              </a:rPr>
              <a:t>.mlx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7" name=""/>
          <p:cNvSpPr/>
          <p:nvPr/>
        </p:nvSpPr>
        <p:spPr>
          <a:xfrm>
            <a:off x="866520" y="3384360"/>
            <a:ext cx="785880" cy="360000"/>
          </a:xfrm>
          <a:prstGeom prst="flowChartAlternateProcess">
            <a:avLst/>
          </a:prstGeom>
          <a:solidFill>
            <a:srgbClr val="aadcf7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/>
            <a:r>
              <a:rPr b="0" lang="de-DE" sz="1200" spc="-1" strike="noStrike">
                <a:solidFill>
                  <a:srgbClr val="000000"/>
                </a:solidFill>
                <a:latin typeface="Arial"/>
              </a:rPr>
              <a:t>.slx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8" name=""/>
          <p:cNvSpPr/>
          <p:nvPr/>
        </p:nvSpPr>
        <p:spPr>
          <a:xfrm>
            <a:off x="2450520" y="2988360"/>
            <a:ext cx="785880" cy="360000"/>
          </a:xfrm>
          <a:prstGeom prst="flowChartAlternateProcess">
            <a:avLst/>
          </a:prstGeom>
          <a:solidFill>
            <a:srgbClr val="aadcf7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/>
            <a:r>
              <a:rPr b="0" lang="de-DE" sz="1200" spc="-1" strike="noStrike">
                <a:solidFill>
                  <a:srgbClr val="000000"/>
                </a:solidFill>
                <a:latin typeface="Arial"/>
              </a:rPr>
              <a:t>Task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9" name=""/>
          <p:cNvSpPr/>
          <p:nvPr/>
        </p:nvSpPr>
        <p:spPr>
          <a:xfrm>
            <a:off x="3350520" y="2988720"/>
            <a:ext cx="897480" cy="360000"/>
          </a:xfrm>
          <a:prstGeom prst="flowChartAlternateProcess">
            <a:avLst/>
          </a:prstGeom>
          <a:solidFill>
            <a:srgbClr val="aadcf7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/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Template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0" name=""/>
          <p:cNvSpPr/>
          <p:nvPr/>
        </p:nvSpPr>
        <p:spPr>
          <a:xfrm>
            <a:off x="4358520" y="2989080"/>
            <a:ext cx="753480" cy="360000"/>
          </a:xfrm>
          <a:prstGeom prst="flowChartAlternateProcess">
            <a:avLst/>
          </a:prstGeom>
          <a:solidFill>
            <a:srgbClr val="aadcf7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/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Answer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1" name=""/>
          <p:cNvSpPr/>
          <p:nvPr/>
        </p:nvSpPr>
        <p:spPr>
          <a:xfrm>
            <a:off x="5222520" y="2989080"/>
            <a:ext cx="897480" cy="360000"/>
          </a:xfrm>
          <a:prstGeom prst="flowChartAlternateProcess">
            <a:avLst/>
          </a:prstGeom>
          <a:solidFill>
            <a:srgbClr val="aadcf7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/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Comment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2" name=""/>
          <p:cNvSpPr/>
          <p:nvPr/>
        </p:nvSpPr>
        <p:spPr>
          <a:xfrm>
            <a:off x="7238520" y="2989440"/>
            <a:ext cx="753480" cy="360000"/>
          </a:xfrm>
          <a:prstGeom prst="flowChartAlternateProcess">
            <a:avLst/>
          </a:prstGeom>
          <a:solidFill>
            <a:srgbClr val="aadcf7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/>
            <a:r>
              <a:rPr b="0" lang="de-DE" sz="1200" spc="-1" strike="noStrike">
                <a:solidFill>
                  <a:srgbClr val="000000"/>
                </a:solidFill>
                <a:latin typeface="Arial"/>
              </a:rPr>
              <a:t>Grades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3" name=""/>
          <p:cNvSpPr/>
          <p:nvPr/>
        </p:nvSpPr>
        <p:spPr>
          <a:xfrm flipV="1">
            <a:off x="7525800" y="4573440"/>
            <a:ext cx="178560" cy="538560"/>
          </a:xfrm>
          <a:prstGeom prst="flowChartExtract">
            <a:avLst/>
          </a:prstGeom>
          <a:solidFill>
            <a:srgbClr val="00a0fc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CAT, Jörg J. Buchholz, ©HSB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1207F5BF-2395-47FD-A874-7B4069C0240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title"/>
          </p:nvPr>
        </p:nvSpPr>
        <p:spPr>
          <a:xfrm>
            <a:off x="396360" y="584640"/>
            <a:ext cx="8422200" cy="61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chemeClr val="lt2"/>
                </a:solidFill>
                <a:latin typeface="Calibri"/>
              </a:rPr>
              <a:t>Links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5" name="PlaceHolder 2"/>
          <p:cNvSpPr>
            <a:spLocks noGrp="1"/>
          </p:cNvSpPr>
          <p:nvPr>
            <p:ph/>
          </p:nvPr>
        </p:nvSpPr>
        <p:spPr>
          <a:xfrm>
            <a:off x="358920" y="1412280"/>
            <a:ext cx="8422200" cy="478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Learning environment:</a:t>
            </a:r>
            <a:br>
              <a:rPr sz="1600"/>
            </a:br>
            <a:r>
              <a:rPr b="0" lang="en-US" sz="1400" spc="-1" strike="noStrike" u="sng">
                <a:solidFill>
                  <a:schemeClr val="lt2"/>
                </a:solidFill>
                <a:uFillTx/>
                <a:latin typeface="Calibri"/>
                <a:ea typeface="Noto Sans CJK SC"/>
                <a:hlinkClick r:id="rId1"/>
              </a:rPr>
              <a:t>https://m-server.fk5.hs-bremen.de/cat/login.aspx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Lessons learned:</a:t>
            </a:r>
            <a:br>
              <a:rPr sz="1600"/>
            </a:br>
            <a:r>
              <a:rPr b="0" lang="en-US" sz="1400" spc="-1" strike="noStrike" u="sng">
                <a:solidFill>
                  <a:schemeClr val="lt2"/>
                </a:solidFill>
                <a:uFillTx/>
                <a:latin typeface="Calibri"/>
                <a:ea typeface="Noto Sans CJK SC"/>
                <a:hlinkClick r:id="rId2"/>
              </a:rPr>
              <a:t>https://m-server.fk5.hs-bremen.de/maus/Maus.pdf</a:t>
            </a:r>
            <a:br>
              <a:rPr sz="1400"/>
            </a:br>
            <a:br>
              <a:rPr sz="1400"/>
            </a:br>
            <a:r>
              <a:rPr b="0" lang="en-US" sz="1400" spc="-1" strike="noStrike" u="sng">
                <a:solidFill>
                  <a:schemeClr val="lt2"/>
                </a:solidFill>
                <a:uFillTx/>
                <a:latin typeface="Calibri"/>
                <a:ea typeface="Noto Sans CJK SC"/>
                <a:hlinkClick r:id="rId3"/>
              </a:rPr>
              <a:t>https://m-server.fk5.hs-bremen.de/maus/duz_2007.png</a:t>
            </a:r>
            <a:br>
              <a:rPr sz="1400"/>
            </a:br>
            <a:br>
              <a:rPr sz="1400"/>
            </a:br>
            <a:r>
              <a:rPr b="0" lang="en-US" sz="1400" spc="-1" strike="noStrike" u="sng">
                <a:solidFill>
                  <a:schemeClr val="lt2"/>
                </a:solidFill>
                <a:uFillTx/>
                <a:latin typeface="Calibri"/>
                <a:ea typeface="Noto Sans CJK SC"/>
                <a:hlinkClick r:id="rId4"/>
              </a:rPr>
              <a:t>https://m-server.fk5.hs-bremen.de/maus/duz_2008.png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CAT, Jörg J. Buchholz, ©HSB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EF82B6B3-C882-4C5A-B18C-5BFB4DE03F4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PlaceHolder 1"/>
          <p:cNvSpPr>
            <a:spLocks noGrp="1"/>
          </p:cNvSpPr>
          <p:nvPr>
            <p:ph type="title"/>
          </p:nvPr>
        </p:nvSpPr>
        <p:spPr>
          <a:xfrm>
            <a:off x="396360" y="584640"/>
            <a:ext cx="8422200" cy="61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chemeClr val="lt2"/>
                </a:solidFill>
                <a:latin typeface="Calibri"/>
                <a:ea typeface="Noto Sans CJK SC"/>
              </a:rPr>
              <a:t>“</a:t>
            </a:r>
            <a:r>
              <a:rPr b="0" lang="en-US" sz="2000" spc="-1" strike="noStrike">
                <a:solidFill>
                  <a:schemeClr val="lt2"/>
                </a:solidFill>
                <a:latin typeface="Calibri"/>
                <a:ea typeface="Noto Sans CJK SC"/>
              </a:rPr>
              <a:t>Disad</a:t>
            </a:r>
            <a:r>
              <a:rPr b="0" lang="en-US" sz="2000" spc="-1" strike="noStrike">
                <a:solidFill>
                  <a:schemeClr val="lt2"/>
                </a:solidFill>
                <a:latin typeface="Calibri"/>
                <a:ea typeface="Noto Sans CJK SC"/>
              </a:rPr>
              <a:t>vantag</a:t>
            </a:r>
            <a:r>
              <a:rPr b="0" lang="en-US" sz="2000" spc="-1" strike="noStrike">
                <a:solidFill>
                  <a:schemeClr val="lt2"/>
                </a:solidFill>
                <a:latin typeface="Calibri"/>
                <a:ea typeface="Noto Sans CJK SC"/>
              </a:rPr>
              <a:t>es”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7" name="PlaceHolder 2"/>
          <p:cNvSpPr>
            <a:spLocks noGrp="1"/>
          </p:cNvSpPr>
          <p:nvPr>
            <p:ph/>
          </p:nvPr>
        </p:nvSpPr>
        <p:spPr>
          <a:xfrm>
            <a:off x="358920" y="1412280"/>
            <a:ext cx="8422200" cy="478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“</a:t>
            </a:r>
            <a:r>
              <a:rPr b="0" lang="en-US" sz="1600" spc="-1" strike="noStrike">
                <a:solidFill>
                  <a:srgbClr val="0a558c"/>
                </a:solidFill>
                <a:latin typeface="Calibri"/>
                <a:ea typeface="Noto Sans CJK SC"/>
              </a:rPr>
              <a:t>I know how to solve that integral; why do I have to teach that stupid machine how to do it?</a:t>
            </a: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”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“</a:t>
            </a:r>
            <a:r>
              <a:rPr b="0" lang="en-US" sz="1600" spc="-1" strike="noStrike">
                <a:solidFill>
                  <a:srgbClr val="0a558c"/>
                </a:solidFill>
                <a:latin typeface="Calibri"/>
                <a:ea typeface="Noto Sans CJK SC"/>
              </a:rPr>
              <a:t>At the beginning (about the first 6 weeks), Matlab really got on my nerves, but after you understand how Matlab thinks, it’s ok.</a:t>
            </a: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”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“</a:t>
            </a: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Helpless without a computer. What if there is a power outage?”</a:t>
            </a:r>
            <a:br>
              <a:rPr sz="1600"/>
            </a:b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 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CAT, Jörg J. Buchholz, ©HSB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26FD19B-30B1-4FB1-ACEF-22BED7C11A41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PlaceHolder 1"/>
          <p:cNvSpPr>
            <a:spLocks noGrp="1"/>
          </p:cNvSpPr>
          <p:nvPr>
            <p:ph type="title"/>
          </p:nvPr>
        </p:nvSpPr>
        <p:spPr>
          <a:xfrm>
            <a:off x="396360" y="584640"/>
            <a:ext cx="8422200" cy="61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chemeClr val="lt2"/>
                </a:solidFill>
                <a:latin typeface="Calibri"/>
                <a:ea typeface="Noto Sans CJK SC"/>
              </a:rPr>
              <a:t>Adv</a:t>
            </a:r>
            <a:r>
              <a:rPr b="0" lang="en-US" sz="2000" spc="-1" strike="noStrike">
                <a:solidFill>
                  <a:schemeClr val="lt2"/>
                </a:solidFill>
                <a:latin typeface="Calibri"/>
                <a:ea typeface="Noto Sans CJK SC"/>
              </a:rPr>
              <a:t>anta</a:t>
            </a:r>
            <a:r>
              <a:rPr b="0" lang="en-US" sz="2000" spc="-1" strike="noStrike">
                <a:solidFill>
                  <a:schemeClr val="lt2"/>
                </a:solidFill>
                <a:latin typeface="Calibri"/>
                <a:ea typeface="Noto Sans CJK SC"/>
              </a:rPr>
              <a:t>ges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9" name="PlaceHolder 2"/>
          <p:cNvSpPr>
            <a:spLocks noGrp="1"/>
          </p:cNvSpPr>
          <p:nvPr>
            <p:ph/>
          </p:nvPr>
        </p:nvSpPr>
        <p:spPr>
          <a:xfrm>
            <a:off x="358920" y="1412280"/>
            <a:ext cx="8422200" cy="478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Use of modern tools (industry standard)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Understanding more important than cooking recipes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Immediate success control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Big self-learning ratio (Distance learning)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Utilization in other subject areas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Soft skills, teamwork, writing skills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defTabSz="914400">
              <a:lnSpc>
                <a:spcPct val="100000"/>
              </a:lnSpc>
              <a:spcBef>
                <a:spcPts val="1417"/>
              </a:spcBef>
              <a:buClr>
                <a:srgbClr val="0a558c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Fun factor</a:t>
            </a:r>
            <a:br>
              <a:rPr sz="1600"/>
            </a:br>
            <a:r>
              <a:rPr b="0" lang="en-US" sz="1600" spc="-1" strike="noStrike">
                <a:solidFill>
                  <a:schemeClr val="lt2"/>
                </a:solidFill>
                <a:latin typeface="Calibri"/>
                <a:ea typeface="Noto Sans CJK SC"/>
              </a:rPr>
              <a:t> 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CAT, Jörg J. Buchholz, ©HSB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249085C-60C6-45E9-894B-50E4A697D454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7" dur="indefinite" restart="never" nodeType="tmRoot">
          <p:childTnLst>
            <p:seq>
              <p:cTn id="28" dur="indefinite" nodeType="mainSeq">
                <p:childTnLst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0" name="" descr=""/>
          <p:cNvPicPr/>
          <p:nvPr/>
        </p:nvPicPr>
        <p:blipFill>
          <a:blip r:embed="rId1"/>
          <a:stretch/>
        </p:blipFill>
        <p:spPr>
          <a:xfrm>
            <a:off x="2160000" y="882360"/>
            <a:ext cx="4984200" cy="5417640"/>
          </a:xfrm>
          <a:prstGeom prst="rect">
            <a:avLst/>
          </a:prstGeom>
          <a:ln w="0">
            <a:noFill/>
          </a:ln>
        </p:spPr>
      </p:pic>
      <p:sp>
        <p:nvSpPr>
          <p:cNvPr id="391" name="PlaceHolder 4"/>
          <p:cNvSpPr txBox="1"/>
          <p:nvPr/>
        </p:nvSpPr>
        <p:spPr>
          <a:xfrm>
            <a:off x="396720" y="585000"/>
            <a:ext cx="8422200" cy="61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2000" spc="-1" strike="noStrike">
                <a:solidFill>
                  <a:schemeClr val="lt2"/>
                </a:solidFill>
                <a:latin typeface="Calibri"/>
              </a:rPr>
              <a:t>Student’s view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CAT, Jörg J. Buchholz, ©HSB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C040093F-9277-456F-A00C-B0D50DA4F4C3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PlaceHolder 5"/>
          <p:cNvSpPr txBox="1"/>
          <p:nvPr/>
        </p:nvSpPr>
        <p:spPr>
          <a:xfrm>
            <a:off x="396720" y="585000"/>
            <a:ext cx="8422200" cy="61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2000" spc="-1" strike="noStrike">
                <a:solidFill>
                  <a:schemeClr val="lt2"/>
                </a:solidFill>
                <a:latin typeface="Calibri"/>
              </a:rPr>
              <a:t>Lecturer’s view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93" name="" descr=""/>
          <p:cNvPicPr/>
          <p:nvPr/>
        </p:nvPicPr>
        <p:blipFill>
          <a:blip r:embed="rId1"/>
          <a:stretch/>
        </p:blipFill>
        <p:spPr>
          <a:xfrm>
            <a:off x="2297520" y="703080"/>
            <a:ext cx="4500000" cy="559620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CAT, Jörg J. Buchholz, ©HSB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7C886B4-52BD-480C-885C-4543EF5B45D4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HSB_4zu3_türkisblau">
  <a:themeElements>
    <a:clrScheme name="HSB">
      <a:dk1>
        <a:srgbClr val="000000"/>
      </a:dk1>
      <a:lt1>
        <a:srgbClr val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HSB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HSB_4zu3_türkisblau">
  <a:themeElements>
    <a:clrScheme name="HSB">
      <a:dk1>
        <a:srgbClr val="000000"/>
      </a:dk1>
      <a:lt1>
        <a:srgbClr val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HSB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HSB_4zu3_türkisblau">
  <a:themeElements>
    <a:clrScheme name="HSB">
      <a:dk1>
        <a:srgbClr val="000000"/>
      </a:dk1>
      <a:lt1>
        <a:srgbClr val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HSB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HSB_4zu3_türkisblau">
  <a:themeElements>
    <a:clrScheme name="HSB">
      <a:dk1>
        <a:srgbClr val="000000"/>
      </a:dk1>
      <a:lt1>
        <a:srgbClr val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HSB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HSB_4zu3_türkisblau">
  <a:themeElements>
    <a:clrScheme name="HSB">
      <a:dk1>
        <a:srgbClr val="000000"/>
      </a:dk1>
      <a:lt1>
        <a:srgbClr val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HSB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HSB_4zu3_türkisblau">
  <a:themeElements>
    <a:clrScheme name="HSB">
      <a:dk1>
        <a:srgbClr val="000000"/>
      </a:dk1>
      <a:lt1>
        <a:srgbClr val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HSB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HSB_4zu3_türkisblau">
  <a:themeElements>
    <a:clrScheme name="HSB">
      <a:dk1>
        <a:srgbClr val="000000"/>
      </a:dk1>
      <a:lt1>
        <a:srgbClr val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HSB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HSB_4zu3_türkisblau">
  <a:themeElements>
    <a:clrScheme name="HSB">
      <a:dk1>
        <a:srgbClr val="000000"/>
      </a:dk1>
      <a:lt1>
        <a:srgbClr val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HSB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HSB_4zu3_türkisblau">
  <a:themeElements>
    <a:clrScheme name="HSB">
      <a:dk1>
        <a:srgbClr val="000000"/>
      </a:dk1>
      <a:lt1>
        <a:srgbClr val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HSB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HSB_4zu3_türkisblau">
  <a:themeElements>
    <a:clrScheme name="HSB">
      <a:dk1>
        <a:srgbClr val="000000"/>
      </a:dk1>
      <a:lt1>
        <a:srgbClr val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HSB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HSB_4zu3_türkisblau">
  <a:themeElements>
    <a:clrScheme name="HSB">
      <a:dk1>
        <a:srgbClr val="000000"/>
      </a:dk1>
      <a:lt1>
        <a:srgbClr val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HSB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HSB_4zu3_türkisblau">
  <a:themeElements>
    <a:clrScheme name="HSB">
      <a:dk1>
        <a:srgbClr val="000000"/>
      </a:dk1>
      <a:lt1>
        <a:srgbClr val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HSB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HSB_PPT-Master_4zu3_türkisblau_ras.potx</Template>
  <TotalTime>186</TotalTime>
  <Application>LibreOffice/24.2.7.2$Linux_X86_64 LibreOffice_project/420$Build-2</Application>
  <AppVersion>15.0000</AppVersion>
  <Words>1348</Words>
  <Paragraphs>264</Paragraphs>
  <Company>HSB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category>Vorlage</cp:category>
  <dcterms:created xsi:type="dcterms:W3CDTF">2016-01-25T15:52:04Z</dcterms:created>
  <dc:creator>Autor der Präsentation</dc:creator>
  <dc:description>Optimiert für die PowerPoint-Version 2010</dc:description>
  <dc:language>de-DE</dc:language>
  <cp:lastModifiedBy/>
  <dcterms:modified xsi:type="dcterms:W3CDTF">2025-11-16T11:04:37Z</dcterms:modified>
  <cp:revision>111</cp:revision>
  <dc:subject>Thema der Präsentation</dc:subject>
  <dc:title>Präsentationsvorlage: Farbe türkisblau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17</vt:i4>
  </property>
  <property fmtid="{D5CDD505-2E9C-101B-9397-08002B2CF9AE}" pid="3" name="PresentationFormat">
    <vt:lpwstr>Bildschirmpräsentation (4:3)</vt:lpwstr>
  </property>
  <property fmtid="{D5CDD505-2E9C-101B-9397-08002B2CF9AE}" pid="4" name="Slides">
    <vt:i4>25</vt:i4>
  </property>
</Properties>
</file>