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8"/>
  </p:notesMasterIdLst>
  <p:handoutMasterIdLst>
    <p:handoutMasterId r:id="rId9"/>
  </p:handoutMasterIdLst>
  <p:sldIdLst>
    <p:sldId id="256" r:id="rId2"/>
    <p:sldId id="288" r:id="rId3"/>
    <p:sldId id="289" r:id="rId4"/>
    <p:sldId id="285" r:id="rId5"/>
    <p:sldId id="286" r:id="rId6"/>
    <p:sldId id="287" r:id="rId7"/>
  </p:sldIdLst>
  <p:sldSz cx="9144000" cy="6858000" type="screen4x3"/>
  <p:notesSz cx="6858000" cy="9144000"/>
  <p:defaultTextStyle>
    <a:defPPr>
      <a:defRPr lang="de-DE"/>
    </a:defPPr>
    <a:lvl1pPr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9655" autoAdjust="0"/>
    <p:restoredTop sz="94664" autoAdjust="0"/>
  </p:normalViewPr>
  <p:slideViewPr>
    <p:cSldViewPr>
      <p:cViewPr varScale="1">
        <p:scale>
          <a:sx n="110" d="100"/>
          <a:sy n="110" d="100"/>
        </p:scale>
        <p:origin x="-22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3" d="100"/>
          <a:sy n="83" d="100"/>
        </p:scale>
        <p:origin x="-2040" y="-90"/>
      </p:cViewPr>
      <p:guideLst>
        <p:guide orient="horz" pos="2880"/>
        <p:guide pos="2160"/>
      </p:guideLst>
    </p:cSldViewPr>
  </p:notesViewPr>
  <p:gridSpacing cx="36868100" cy="368681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 dirty="0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6EE4EE-3A68-486D-ABDC-E4EDCCB086B6}" type="datetimeFigureOut">
              <a:rPr lang="de-DE" smtClean="0"/>
              <a:pPr/>
              <a:t>09.09.2008</a:t>
            </a:fld>
            <a:endParaRPr lang="de-DE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FD294A4-13E5-4B80-927B-513F2ECCD829}" type="slidenum">
              <a:rPr lang="de-DE" smtClean="0"/>
              <a:pPr/>
              <a:t>‹Nr.›</a:t>
            </a:fld>
            <a:endParaRPr lang="de-DE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de-DE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endParaRPr lang="de-DE" dirty="0"/>
          </a:p>
        </p:txBody>
      </p:sp>
      <p:sp>
        <p:nvSpPr>
          <p:cNvPr id="133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noProof="0" smtClean="0"/>
              <a:t>Textmasterformate durch Klicken bearbeiten</a:t>
            </a:r>
          </a:p>
          <a:p>
            <a:pPr lvl="1"/>
            <a:r>
              <a:rPr lang="de-DE" noProof="0" smtClean="0"/>
              <a:t>Zweite Ebene</a:t>
            </a:r>
          </a:p>
          <a:p>
            <a:pPr lvl="2"/>
            <a:r>
              <a:rPr lang="de-DE" noProof="0" smtClean="0"/>
              <a:t>Dritte Ebene</a:t>
            </a:r>
          </a:p>
          <a:p>
            <a:pPr lvl="3"/>
            <a:r>
              <a:rPr lang="de-DE" noProof="0" smtClean="0"/>
              <a:t>Vierte Ebene</a:t>
            </a:r>
          </a:p>
          <a:p>
            <a:pPr lvl="4"/>
            <a:r>
              <a:rPr lang="de-DE" noProof="0" smtClean="0"/>
              <a:t>Fünfte Ebene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de-DE" dirty="0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944FACFF-0484-467F-BEBD-4B5A49B427C7}" type="slidenum">
              <a:rPr lang="de-DE"/>
              <a:pPr>
                <a:defRPr/>
              </a:pPr>
              <a:t>‹Nr.›</a:t>
            </a:fld>
            <a:endParaRPr lang="de-DE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8829B8B-E9E2-42C3-A689-3B433B481E7F}" type="slidenum">
              <a:rPr lang="de-DE"/>
              <a:pPr/>
              <a:t>1</a:t>
            </a:fld>
            <a:endParaRPr lang="de-DE" dirty="0"/>
          </a:p>
        </p:txBody>
      </p:sp>
      <p:sp>
        <p:nvSpPr>
          <p:cNvPr id="143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143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de-DE" dirty="0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de-DE" dirty="0" smtClean="0"/>
              <a:t>Formatvorlage des Untertitelmasters durch Klicken bearbeiten</a:t>
            </a:r>
            <a:endParaRPr lang="de-DE" dirty="0"/>
          </a:p>
        </p:txBody>
      </p:sp>
      <p:sp>
        <p:nvSpPr>
          <p:cNvPr id="6" name="Titel 5"/>
          <p:cNvSpPr>
            <a:spLocks noGrp="1"/>
          </p:cNvSpPr>
          <p:nvPr>
            <p:ph type="title"/>
          </p:nvPr>
        </p:nvSpPr>
        <p:spPr>
          <a:xfrm>
            <a:off x="457202" y="274639"/>
            <a:ext cx="4835525" cy="1143000"/>
          </a:xfrm>
          <a:prstGeom prst="rect">
            <a:avLst/>
          </a:prstGeom>
        </p:spPr>
        <p:txBody>
          <a:bodyPr/>
          <a:lstStyle/>
          <a:p>
            <a:r>
              <a:rPr lang="de-DE" dirty="0" smtClean="0"/>
              <a:t>Titelmasterformat durch Klicken bearbeiten</a:t>
            </a:r>
            <a:endParaRPr lang="de-DE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sz="quarter" idx="10"/>
          </p:nvPr>
        </p:nvSpPr>
        <p:spPr>
          <a:xfrm>
            <a:off x="226953" y="6569117"/>
            <a:ext cx="8653581" cy="288907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dirty="0"/>
              <a:t>5. Workshop "Mathematik für Ingenieure" 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2" y="274639"/>
            <a:ext cx="4835525" cy="1143000"/>
          </a:xfrm>
          <a:prstGeom prst="rect">
            <a:avLst/>
          </a:prstGeo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sz="quarter" idx="10"/>
          </p:nvPr>
        </p:nvSpPr>
        <p:spPr>
          <a:xfrm>
            <a:off x="226953" y="6569120"/>
            <a:ext cx="8653581" cy="288881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dirty="0"/>
              <a:t>5. Workshop "Mathematik für Ingenieure" 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sz="quarter" idx="10"/>
          </p:nvPr>
        </p:nvSpPr>
        <p:spPr>
          <a:xfrm>
            <a:off x="226953" y="6569120"/>
            <a:ext cx="8653581" cy="288881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dirty="0"/>
              <a:t>5. Workshop "Mathematik für Ingenieure" 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2" y="274639"/>
            <a:ext cx="5538805" cy="1143000"/>
          </a:xfrm>
          <a:prstGeom prst="rect">
            <a:avLst/>
          </a:prstGeom>
        </p:spPr>
        <p:txBody>
          <a:bodyPr/>
          <a:lstStyle/>
          <a:p>
            <a:r>
              <a:rPr lang="de-DE" dirty="0" smtClean="0"/>
              <a:t>Titelmasterformat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sz="quarter" idx="10"/>
          </p:nvPr>
        </p:nvSpPr>
        <p:spPr>
          <a:xfrm>
            <a:off x="226953" y="6569120"/>
            <a:ext cx="8653581" cy="288881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dirty="0"/>
              <a:t>5. Workshop "Mathematik für Ingenieure" 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1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 dirty="0" smtClean="0"/>
              <a:t>Textmasterformate durch Klicken bearbeiten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sz="quarter" idx="10"/>
          </p:nvPr>
        </p:nvSpPr>
        <p:spPr>
          <a:xfrm>
            <a:off x="226953" y="6569120"/>
            <a:ext cx="8653581" cy="288881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dirty="0"/>
              <a:t>5. Workshop "Mathematik für Ingenieure" 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2" y="274639"/>
            <a:ext cx="4835525" cy="1143000"/>
          </a:xfrm>
          <a:prstGeom prst="rect">
            <a:avLst/>
          </a:prstGeo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dirty="0" smtClean="0"/>
              <a:t>Textmasterformate durch Klicken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de-DE" dirty="0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0"/>
          </p:nvPr>
        </p:nvSpPr>
        <p:spPr>
          <a:xfrm>
            <a:off x="226953" y="6569120"/>
            <a:ext cx="8653581" cy="288881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dirty="0"/>
              <a:t>5. Workshop "Mathematik für Ingenieure" 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9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ftr" sz="quarter" idx="10"/>
          </p:nvPr>
        </p:nvSpPr>
        <p:spPr>
          <a:xfrm>
            <a:off x="226953" y="6569120"/>
            <a:ext cx="8653581" cy="288881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dirty="0"/>
              <a:t>5. Workshop "Mathematik für Ingenieure" 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2" y="274639"/>
            <a:ext cx="4835525" cy="1143000"/>
          </a:xfrm>
          <a:prstGeom prst="rect">
            <a:avLst/>
          </a:prstGeo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ftr" sz="quarter" idx="10"/>
          </p:nvPr>
        </p:nvSpPr>
        <p:spPr>
          <a:xfrm>
            <a:off x="226953" y="6569120"/>
            <a:ext cx="8653581" cy="288881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dirty="0"/>
              <a:t>5. Workshop "Mathematik für Ingenieure" 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ftr" sz="quarter" idx="10"/>
          </p:nvPr>
        </p:nvSpPr>
        <p:spPr>
          <a:xfrm>
            <a:off x="226953" y="6569120"/>
            <a:ext cx="8653581" cy="288881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dirty="0"/>
              <a:t>5. Workshop "Mathematik für Ingenieure" 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2" y="273049"/>
            <a:ext cx="3008313" cy="1162051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2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0"/>
          </p:nvPr>
        </p:nvSpPr>
        <p:spPr>
          <a:xfrm>
            <a:off x="226953" y="6569120"/>
            <a:ext cx="8653581" cy="288881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dirty="0"/>
              <a:t>5. Workshop "Mathematik für Ingenieure" 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9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de-DE" noProof="0" dirty="0" smtClean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0"/>
          </p:nvPr>
        </p:nvSpPr>
        <p:spPr>
          <a:xfrm>
            <a:off x="226953" y="6569120"/>
            <a:ext cx="8653581" cy="288881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dirty="0"/>
              <a:t>5. Workshop "Mathematik für Ingenieure" 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50" name="Rectangle 6"/>
          <p:cNvSpPr>
            <a:spLocks noChangeArrowheads="1"/>
          </p:cNvSpPr>
          <p:nvPr/>
        </p:nvSpPr>
        <p:spPr bwMode="auto">
          <a:xfrm>
            <a:off x="2" y="0"/>
            <a:ext cx="3101975" cy="6532605"/>
          </a:xfrm>
          <a:prstGeom prst="rect">
            <a:avLst/>
          </a:prstGeom>
          <a:gradFill rotWithShape="1">
            <a:gsLst>
              <a:gs pos="0">
                <a:srgbClr val="5E9EFF"/>
              </a:gs>
              <a:gs pos="100000">
                <a:srgbClr val="5E9EFF">
                  <a:gamma/>
                  <a:tint val="0"/>
                  <a:invGamma/>
                </a:srgbClr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de-DE" dirty="0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1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dirty="0" smtClean="0"/>
              <a:t>Textmasterformate durch Klicken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</a:p>
        </p:txBody>
      </p:sp>
      <p:pic>
        <p:nvPicPr>
          <p:cNvPr id="5125" name="Picture 5" descr="cmyk"/>
          <p:cNvPicPr>
            <a:picLocks noChangeAspect="1" noChangeArrowheads="1"/>
          </p:cNvPicPr>
          <p:nvPr/>
        </p:nvPicPr>
        <p:blipFill>
          <a:blip r:embed="rId1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996007" y="398420"/>
            <a:ext cx="2908122" cy="9128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51" name="Line 7"/>
          <p:cNvSpPr>
            <a:spLocks noChangeShapeType="1"/>
          </p:cNvSpPr>
          <p:nvPr/>
        </p:nvSpPr>
        <p:spPr bwMode="auto">
          <a:xfrm>
            <a:off x="0" y="6532605"/>
            <a:ext cx="9144000" cy="0"/>
          </a:xfrm>
          <a:prstGeom prst="line">
            <a:avLst/>
          </a:prstGeom>
          <a:noFill/>
          <a:ln w="12700">
            <a:solidFill>
              <a:srgbClr val="5E9E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de-DE" dirty="0"/>
          </a:p>
        </p:txBody>
      </p:sp>
      <p:sp>
        <p:nvSpPr>
          <p:cNvPr id="12" name="Rectangle 4"/>
          <p:cNvSpPr txBox="1">
            <a:spLocks noChangeArrowheads="1"/>
          </p:cNvSpPr>
          <p:nvPr userDrawn="1"/>
        </p:nvSpPr>
        <p:spPr bwMode="auto">
          <a:xfrm>
            <a:off x="226953" y="6569117"/>
            <a:ext cx="8690094" cy="2888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de-DE" sz="1200" kern="1200" baseline="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FH Südwestfalen, Soest</a:t>
            </a:r>
            <a:endParaRPr kumimoji="0" lang="de-DE" sz="1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13" name="Rectangle 4"/>
          <p:cNvSpPr txBox="1">
            <a:spLocks noChangeArrowheads="1"/>
          </p:cNvSpPr>
          <p:nvPr userDrawn="1"/>
        </p:nvSpPr>
        <p:spPr bwMode="auto">
          <a:xfrm>
            <a:off x="226953" y="6569120"/>
            <a:ext cx="8690094" cy="2888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de-DE" sz="1200" dirty="0" smtClean="0"/>
              <a:t>12. September 2008</a:t>
            </a:r>
            <a:r>
              <a:rPr kumimoji="0" lang="de-DE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 </a:t>
            </a:r>
            <a:endParaRPr kumimoji="0" lang="de-DE" sz="1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16" name="Titelplatzhalter 15"/>
          <p:cNvSpPr>
            <a:spLocks noGrp="1"/>
          </p:cNvSpPr>
          <p:nvPr>
            <p:ph type="title"/>
          </p:nvPr>
        </p:nvSpPr>
        <p:spPr>
          <a:xfrm>
            <a:off x="457199" y="274638"/>
            <a:ext cx="5100652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dirty="0" smtClean="0"/>
              <a:t>Titelmasterformat</a:t>
            </a:r>
            <a:endParaRPr lang="de-DE" dirty="0"/>
          </a:p>
        </p:txBody>
      </p:sp>
      <p:sp>
        <p:nvSpPr>
          <p:cNvPr id="18" name="Rectangle 4"/>
          <p:cNvSpPr txBox="1">
            <a:spLocks noChangeArrowheads="1"/>
          </p:cNvSpPr>
          <p:nvPr userDrawn="1"/>
        </p:nvSpPr>
        <p:spPr bwMode="auto">
          <a:xfrm>
            <a:off x="226953" y="6572339"/>
            <a:ext cx="8690094" cy="2888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de-DE" sz="1200" dirty="0" smtClean="0"/>
              <a:t>6. Workshop "Mathematik für Ingenieure"</a:t>
            </a:r>
            <a:endParaRPr kumimoji="0" lang="de-DE" sz="1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jpeg"/><Relationship Id="rId3" Type="http://schemas.openxmlformats.org/officeDocument/2006/relationships/video" Target="file:///C:\Users\jjbuchholz\Documents\JJ.ppt\Matlab-Partikel\temple.mpg" TargetMode="External"/><Relationship Id="rId7" Type="http://schemas.openxmlformats.org/officeDocument/2006/relationships/image" Target="../media/image3.jpeg"/><Relationship Id="rId2" Type="http://schemas.openxmlformats.org/officeDocument/2006/relationships/video" Target="file:///C:\Users\jjbuchholz\Documents\JJ.ppt\Matlab-Partikel\explo.mpg" TargetMode="External"/><Relationship Id="rId1" Type="http://schemas.openxmlformats.org/officeDocument/2006/relationships/video" Target="file:///C:\Users\jjbuchholz\Documents\JJ.ppt\Matlab-Partikel\flowface.mpg" TargetMode="External"/><Relationship Id="rId6" Type="http://schemas.openxmlformats.org/officeDocument/2006/relationships/slideLayout" Target="../slideLayouts/slideLayout2.xml"/><Relationship Id="rId11" Type="http://schemas.openxmlformats.org/officeDocument/2006/relationships/image" Target="../media/image7.png"/><Relationship Id="rId5" Type="http://schemas.openxmlformats.org/officeDocument/2006/relationships/video" Target="file:///C:\Users\jjbuchholz\Documents\JJ.ppt\Matlab-Partikel\smokball.mpg" TargetMode="External"/><Relationship Id="rId10" Type="http://schemas.openxmlformats.org/officeDocument/2006/relationships/image" Target="../media/image6.png"/><Relationship Id="rId4" Type="http://schemas.openxmlformats.org/officeDocument/2006/relationships/video" Target="file:///C:\Users\jjbuchholz\Documents\JJ.ppt\Matlab-Partikel\kettle.mpg" TargetMode="External"/><Relationship Id="rId9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oleObject1.bin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oleObject" Target="../embeddings/oleObject2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26955" y="4676808"/>
            <a:ext cx="8653581" cy="731847"/>
          </a:xfrm>
        </p:spPr>
        <p:txBody>
          <a:bodyPr/>
          <a:lstStyle/>
          <a:p>
            <a:pPr algn="ctr" eaLnBrk="1" hangingPunct="1"/>
            <a:r>
              <a:rPr lang="de-DE" cap="small" dirty="0" smtClean="0"/>
              <a:t>Matlab</a:t>
            </a:r>
            <a:r>
              <a:rPr lang="de-DE" dirty="0" smtClean="0"/>
              <a:t>-Partikel</a:t>
            </a:r>
            <a:endParaRPr lang="de-DE" dirty="0" smtClean="0">
              <a:latin typeface="Courier New" pitchFamily="49" charset="0"/>
            </a:endParaRPr>
          </a:p>
        </p:txBody>
      </p:sp>
      <p:sp>
        <p:nvSpPr>
          <p:cNvPr id="6148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111481" y="5445168"/>
            <a:ext cx="2884527" cy="466716"/>
          </a:xfrm>
        </p:spPr>
        <p:txBody>
          <a:bodyPr/>
          <a:lstStyle/>
          <a:p>
            <a:pPr eaLnBrk="1" hangingPunct="1"/>
            <a:r>
              <a:rPr lang="de-DE" sz="2000" dirty="0" smtClean="0"/>
              <a:t>Jörg J. Buchholz</a:t>
            </a:r>
          </a:p>
        </p:txBody>
      </p:sp>
      <p:pic>
        <p:nvPicPr>
          <p:cNvPr id="5" name="Grafik 4" descr="matlab_particles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33525" y="1282968"/>
            <a:ext cx="5479608" cy="315520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Partikelsysteme</a:t>
            </a:r>
            <a:endParaRPr lang="de-DE" dirty="0"/>
          </a:p>
        </p:txBody>
      </p:sp>
      <p:sp>
        <p:nvSpPr>
          <p:cNvPr id="11" name="Rechteck 10"/>
          <p:cNvSpPr/>
          <p:nvPr/>
        </p:nvSpPr>
        <p:spPr>
          <a:xfrm>
            <a:off x="592083" y="5702176"/>
            <a:ext cx="1300149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1000" dirty="0" smtClean="0">
                <a:solidFill>
                  <a:srgbClr val="000000"/>
                </a:solidFill>
              </a:rPr>
              <a:t>© by Mark B. Allan</a:t>
            </a:r>
            <a:endParaRPr lang="de-DE" sz="1000" dirty="0">
              <a:solidFill>
                <a:srgbClr val="000000"/>
              </a:solidFill>
            </a:endParaRPr>
          </a:p>
        </p:txBody>
      </p:sp>
      <p:pic>
        <p:nvPicPr>
          <p:cNvPr id="12" name="flowface.mpg">
            <a:hlinkClick r:id="" action="ppaction://media"/>
          </p:cNvPr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7"/>
          <a:stretch>
            <a:fillRect/>
          </a:stretch>
        </p:blipFill>
        <p:spPr>
          <a:xfrm>
            <a:off x="482544" y="1905000"/>
            <a:ext cx="1524000" cy="30480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3" name="explo.mpg">
            <a:hlinkClick r:id="" action="ppaction://media"/>
          </p:cNvPr>
          <p:cNvPicPr>
            <a:picLocks noRot="1" noChangeAspect="1"/>
          </p:cNvPicPr>
          <p:nvPr>
            <a:videoFile r:link="rId2"/>
          </p:nvPr>
        </p:nvPicPr>
        <p:blipFill>
          <a:blip r:embed="rId8"/>
          <a:stretch>
            <a:fillRect/>
          </a:stretch>
        </p:blipFill>
        <p:spPr>
          <a:xfrm>
            <a:off x="2636811" y="2362200"/>
            <a:ext cx="1524000" cy="10668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4" name="temple.mpg">
            <a:hlinkClick r:id="" action="ppaction://media"/>
          </p:cNvPr>
          <p:cNvPicPr>
            <a:picLocks noRot="1" noChangeAspect="1"/>
          </p:cNvPicPr>
          <p:nvPr>
            <a:videoFile r:link="rId3"/>
          </p:nvPr>
        </p:nvPicPr>
        <p:blipFill>
          <a:blip r:embed="rId9"/>
          <a:stretch>
            <a:fillRect/>
          </a:stretch>
        </p:blipFill>
        <p:spPr>
          <a:xfrm>
            <a:off x="5119695" y="1347759"/>
            <a:ext cx="3048000" cy="22860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5" name="kettle.mpg">
            <a:hlinkClick r:id="" action="ppaction://media"/>
          </p:cNvPr>
          <p:cNvPicPr>
            <a:picLocks noRot="1" noChangeAspect="1"/>
          </p:cNvPicPr>
          <p:nvPr>
            <a:videoFile r:link="rId4"/>
          </p:nvPr>
        </p:nvPicPr>
        <p:blipFill>
          <a:blip r:embed="rId10"/>
          <a:stretch>
            <a:fillRect/>
          </a:stretch>
        </p:blipFill>
        <p:spPr>
          <a:xfrm>
            <a:off x="2235168" y="3757617"/>
            <a:ext cx="3048000" cy="22860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6" name="smokball.mpg">
            <a:hlinkClick r:id="" action="ppaction://media"/>
          </p:cNvPr>
          <p:cNvPicPr>
            <a:picLocks noRot="1" noChangeAspect="1"/>
          </p:cNvPicPr>
          <p:nvPr>
            <a:videoFile r:link="rId5"/>
          </p:nvPr>
        </p:nvPicPr>
        <p:blipFill>
          <a:blip r:embed="rId11"/>
          <a:stretch>
            <a:fillRect/>
          </a:stretch>
        </p:blipFill>
        <p:spPr>
          <a:xfrm>
            <a:off x="5630877" y="3976695"/>
            <a:ext cx="3048000" cy="22860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1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video>
              <p:cMediaNode>
                <p:cTn id="7" repeatCount="indefinite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12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1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video>
              <p:cMediaNode>
                <p:cTn id="13" repeatCount="indefinite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13"/>
                </p:tgtEl>
              </p:cMediaNode>
            </p:video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8" dur="1" fill="hold"/>
                                        <p:tgtEl>
                                          <p:spTgt spid="1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video>
              <p:cMediaNode>
                <p:cTn id="19" repeatCount="indefinite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14"/>
                </p:tgtEl>
              </p:cMediaNode>
            </p:video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24" dur="1" fill="hold"/>
                                        <p:tgtEl>
                                          <p:spTgt spid="1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video>
              <p:cMediaNode>
                <p:cTn id="25" repeatCount="indefinite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15"/>
                </p:tgtEl>
              </p:cMediaNode>
            </p:video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30" dur="1" fill="hold"/>
                                        <p:tgtEl>
                                          <p:spTgt spid="1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video>
              <p:cMediaNode>
                <p:cTn id="31" repeatCount="indefinite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16"/>
                </p:tgtEl>
              </p:cMediaNode>
            </p:video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cap="small" dirty="0" smtClean="0"/>
              <a:t>Matlab </a:t>
            </a:r>
            <a:r>
              <a:rPr lang="de-DE" dirty="0" smtClean="0"/>
              <a:t>Partikelsystem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smtClean="0"/>
              <a:t>Übungsumgebung für die Lehre</a:t>
            </a:r>
          </a:p>
          <a:p>
            <a:pPr marL="806450" lvl="1" indent="-376238">
              <a:buFont typeface="Wingdings" pitchFamily="2" charset="2"/>
              <a:buChar char="ü"/>
            </a:pPr>
            <a:r>
              <a:rPr lang="de-DE" smtClean="0"/>
              <a:t>Modellbildung für </a:t>
            </a:r>
            <a:r>
              <a:rPr lang="de-DE" smtClean="0">
                <a:solidFill>
                  <a:srgbClr val="00B0F0"/>
                </a:solidFill>
              </a:rPr>
              <a:t>Mechanik</a:t>
            </a:r>
          </a:p>
          <a:p>
            <a:pPr marL="806450" lvl="1" indent="-376238">
              <a:buFont typeface="Wingdings" pitchFamily="2" charset="2"/>
              <a:buChar char="ü"/>
            </a:pPr>
            <a:r>
              <a:rPr lang="de-DE" smtClean="0"/>
              <a:t>Simulation </a:t>
            </a:r>
            <a:r>
              <a:rPr lang="de-DE" dirty="0" smtClean="0"/>
              <a:t>nichtlinearer Vektordifferenzial-gleichungssysteme für </a:t>
            </a:r>
            <a:r>
              <a:rPr lang="de-DE" dirty="0" smtClean="0">
                <a:solidFill>
                  <a:srgbClr val="00B0F0"/>
                </a:solidFill>
              </a:rPr>
              <a:t>Mathematik</a:t>
            </a:r>
          </a:p>
          <a:p>
            <a:pPr marL="806450" lvl="1" indent="-376238">
              <a:buFont typeface="Wingdings" pitchFamily="2" charset="2"/>
              <a:buChar char="ü"/>
            </a:pPr>
            <a:r>
              <a:rPr lang="de-DE" dirty="0" smtClean="0"/>
              <a:t>Neues (Version 2008a) </a:t>
            </a:r>
            <a:r>
              <a:rPr lang="de-DE" cap="small" dirty="0" smtClean="0"/>
              <a:t>Matlab</a:t>
            </a:r>
            <a:r>
              <a:rPr lang="de-DE" dirty="0" smtClean="0"/>
              <a:t>-Objektmodell für </a:t>
            </a:r>
            <a:r>
              <a:rPr lang="de-DE" dirty="0" smtClean="0">
                <a:solidFill>
                  <a:srgbClr val="00B0F0"/>
                </a:solidFill>
              </a:rPr>
              <a:t>Informatik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2" y="274639"/>
            <a:ext cx="5538805" cy="1143000"/>
          </a:xfrm>
        </p:spPr>
        <p:txBody>
          <a:bodyPr>
            <a:noAutofit/>
          </a:bodyPr>
          <a:lstStyle/>
          <a:p>
            <a:r>
              <a:rPr lang="de-DE" dirty="0" smtClean="0"/>
              <a:t>Kraftvoll</a:t>
            </a:r>
            <a:endParaRPr lang="de-DE" dirty="0"/>
          </a:p>
        </p:txBody>
      </p:sp>
      <p:pic>
        <p:nvPicPr>
          <p:cNvPr id="4" name="Inhaltsplatzhalter 3" descr="forces.png"/>
          <p:cNvPicPr>
            <a:picLocks noGrp="1" noChangeAspect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3367071" y="1566837"/>
            <a:ext cx="5160274" cy="4498857"/>
          </a:xfrm>
        </p:spPr>
      </p:pic>
      <p:graphicFrame>
        <p:nvGraphicFramePr>
          <p:cNvPr id="5" name="Objekt 4"/>
          <p:cNvGraphicFramePr>
            <a:graphicFrameLocks noChangeAspect="1"/>
          </p:cNvGraphicFramePr>
          <p:nvPr/>
        </p:nvGraphicFramePr>
        <p:xfrm>
          <a:off x="473075" y="1484345"/>
          <a:ext cx="2578100" cy="4281487"/>
        </p:xfrm>
        <a:graphic>
          <a:graphicData uri="http://schemas.openxmlformats.org/presentationml/2006/ole">
            <p:oleObj spid="_x0000_s65537" name="Equation" r:id="rId4" imgW="1282680" imgH="2133360" progId="Equation.DSMT4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Kleiner Dämpfer</a:t>
            </a:r>
            <a:endParaRPr lang="de-DE" dirty="0"/>
          </a:p>
        </p:txBody>
      </p:sp>
      <p:pic>
        <p:nvPicPr>
          <p:cNvPr id="4" name="Inhaltsplatzhalter 3" descr="damper.png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1212804" y="1258777"/>
            <a:ext cx="6711710" cy="3959360"/>
          </a:xfrm>
        </p:spPr>
      </p:pic>
      <p:graphicFrame>
        <p:nvGraphicFramePr>
          <p:cNvPr id="5" name="Objekt 4"/>
          <p:cNvGraphicFramePr>
            <a:graphicFrameLocks noChangeAspect="1"/>
          </p:cNvGraphicFramePr>
          <p:nvPr/>
        </p:nvGraphicFramePr>
        <p:xfrm>
          <a:off x="2754313" y="5299075"/>
          <a:ext cx="3654425" cy="1014413"/>
        </p:xfrm>
        <a:graphic>
          <a:graphicData uri="http://schemas.openxmlformats.org/presentationml/2006/ole">
            <p:oleObj spid="_x0000_s69634" name="Equation" r:id="rId4" imgW="1828800" imgH="507960" progId="Equation.DSMT4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2" y="274639"/>
            <a:ext cx="5538805" cy="1143000"/>
          </a:xfrm>
        </p:spPr>
        <p:txBody>
          <a:bodyPr>
            <a:noAutofit/>
          </a:bodyPr>
          <a:lstStyle/>
          <a:p>
            <a:r>
              <a:rPr lang="de-DE" dirty="0" smtClean="0"/>
              <a:t>In den Zustandsraum</a:t>
            </a:r>
            <a:endParaRPr lang="de-DE" dirty="0"/>
          </a:p>
        </p:txBody>
      </p:sp>
      <p:graphicFrame>
        <p:nvGraphicFramePr>
          <p:cNvPr id="4" name="Objekt 3"/>
          <p:cNvGraphicFramePr>
            <a:graphicFrameLocks noChangeAspect="1"/>
          </p:cNvGraphicFramePr>
          <p:nvPr/>
        </p:nvGraphicFramePr>
        <p:xfrm>
          <a:off x="576263" y="1663730"/>
          <a:ext cx="7991475" cy="3956050"/>
        </p:xfrm>
        <a:graphic>
          <a:graphicData uri="http://schemas.openxmlformats.org/presentationml/2006/ole">
            <p:oleObj spid="_x0000_s70658" name="Equation" r:id="rId3" imgW="4000320" imgH="1981080" progId="Equation.DSMT4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LmS">
  <a:themeElements>
    <a:clrScheme name="LLmS 13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333399"/>
      </a:hlink>
      <a:folHlink>
        <a:srgbClr val="333399"/>
      </a:folHlink>
    </a:clrScheme>
    <a:fontScheme name="LLm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LLm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LmS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LmS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LmS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LmS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LmS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LmS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LmS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LmS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LmS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LmS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LmS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LmS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333399"/>
        </a:hlink>
        <a:folHlink>
          <a:srgbClr val="3333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Larissa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LLmS</Template>
  <TotalTime>0</TotalTime>
  <Words>41</Words>
  <Application>Microsoft Office PowerPoint</Application>
  <PresentationFormat>Bildschirmpräsentation (4:3)</PresentationFormat>
  <Paragraphs>13</Paragraphs>
  <Slides>6</Slides>
  <Notes>1</Notes>
  <HiddenSlides>0</HiddenSlides>
  <MMClips>5</MMClips>
  <ScaleCrop>false</ScaleCrop>
  <HeadingPairs>
    <vt:vector size="6" baseType="variant">
      <vt:variant>
        <vt:lpstr>Design</vt:lpstr>
      </vt:variant>
      <vt:variant>
        <vt:i4>1</vt:i4>
      </vt:variant>
      <vt:variant>
        <vt:lpstr>Eingebettete OLE-Server</vt:lpstr>
      </vt:variant>
      <vt:variant>
        <vt:i4>1</vt:i4>
      </vt:variant>
      <vt:variant>
        <vt:lpstr>Folientitel</vt:lpstr>
      </vt:variant>
      <vt:variant>
        <vt:i4>6</vt:i4>
      </vt:variant>
    </vt:vector>
  </HeadingPairs>
  <TitlesOfParts>
    <vt:vector size="8" baseType="lpstr">
      <vt:lpstr>LLmS</vt:lpstr>
      <vt:lpstr>Equation</vt:lpstr>
      <vt:lpstr>Matlab-Partikel</vt:lpstr>
      <vt:lpstr>Partikelsysteme</vt:lpstr>
      <vt:lpstr>Matlab Partikelsystem</vt:lpstr>
      <vt:lpstr>Kraftvoll</vt:lpstr>
      <vt:lpstr>Kleiner Dämpfer</vt:lpstr>
      <vt:lpstr>In den Zustandsraum</vt:lpstr>
    </vt:vector>
  </TitlesOfParts>
  <Company>Hochschule Bremen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Folie 1</dc:title>
  <dc:creator>Jörg J. Buchholz</dc:creator>
  <cp:lastModifiedBy>jjbuchholz</cp:lastModifiedBy>
  <cp:revision>169</cp:revision>
  <dcterms:created xsi:type="dcterms:W3CDTF">2005-09-08T09:34:09Z</dcterms:created>
  <dcterms:modified xsi:type="dcterms:W3CDTF">2008-09-09T19:41:21Z</dcterms:modified>
</cp:coreProperties>
</file>