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0"/>
  </p:notesMasterIdLst>
  <p:sldIdLst>
    <p:sldId id="256" r:id="rId2"/>
    <p:sldId id="274" r:id="rId3"/>
    <p:sldId id="275" r:id="rId4"/>
    <p:sldId id="276" r:id="rId5"/>
    <p:sldId id="278" r:id="rId6"/>
    <p:sldId id="277" r:id="rId7"/>
    <p:sldId id="279" r:id="rId8"/>
    <p:sldId id="280" r:id="rId9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27" autoAdjust="0"/>
    <p:restoredTop sz="94664" autoAdjust="0"/>
  </p:normalViewPr>
  <p:slideViewPr>
    <p:cSldViewPr showGuides="1">
      <p:cViewPr varScale="1">
        <p:scale>
          <a:sx n="186" d="100"/>
          <a:sy n="186" d="100"/>
        </p:scale>
        <p:origin x="1626" y="144"/>
      </p:cViewPr>
      <p:guideLst>
        <p:guide orient="horz" pos="2387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A38E3B8-150A-4CD4-8DE8-5BC84E44313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23044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5383B6-9D90-4A93-AD44-AB80E7FC0483}" type="slidenum">
              <a:rPr lang="de-DE"/>
              <a:pPr/>
              <a:t>1</a:t>
            </a:fld>
            <a:endParaRPr lang="de-DE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2659451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166B64-0F61-4F72-828F-55DED0AD630B}" type="slidenum">
              <a:rPr lang="de-DE"/>
              <a:pPr/>
              <a:t>2</a:t>
            </a:fld>
            <a:endParaRPr lang="de-DE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8688290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BC4C0A4-8D78-4843-80CC-4157FE4DFCFF}" type="slidenum">
              <a:rPr lang="de-DE"/>
              <a:pPr/>
              <a:t>3</a:t>
            </a:fld>
            <a:endParaRPr lang="de-DE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3929587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5377D6-3303-4188-9BB0-90963BEAD0A0}" type="slidenum">
              <a:rPr lang="de-DE"/>
              <a:pPr/>
              <a:t>4</a:t>
            </a:fld>
            <a:endParaRPr lang="de-DE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27099613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5377D6-3303-4188-9BB0-90963BEAD0A0}" type="slidenum">
              <a:rPr lang="de-DE"/>
              <a:pPr/>
              <a:t>5</a:t>
            </a:fld>
            <a:endParaRPr lang="de-DE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28361094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Prof. Dr.-Ing. Jörg J. Buchholz</a:t>
            </a:r>
          </a:p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Prof. Dr.-Ing. Jörg J. Buchholz</a:t>
            </a:r>
          </a:p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Prof. Dr.-Ing. Jörg J. Buchholz</a:t>
            </a:r>
          </a:p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Prof. Dr.-Ing. Jörg J. Buchholz</a:t>
            </a:r>
          </a:p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Prof. Dr.-Ing. Jörg J. Buchholz</a:t>
            </a:r>
          </a:p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Prof. Dr.-Ing. Jörg J. Buchholz</a:t>
            </a:r>
          </a:p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Prof. Dr.-Ing. Jörg J. Buchholz</a:t>
            </a:r>
          </a:p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Prof. Dr.-Ing. Jörg J. Buchholz</a:t>
            </a:r>
          </a:p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Prof. Dr.-Ing. Jörg J. Buchholz</a:t>
            </a:r>
          </a:p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Prof. Dr.-Ing. Jörg J. Buchholz</a:t>
            </a:r>
          </a:p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Prof. Dr.-Ing. Jörg J. Buchholz</a:t>
            </a:r>
          </a:p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48355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0825" y="6524625"/>
            <a:ext cx="8497888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r>
              <a:rPr lang="de-DE"/>
              <a:t>Prof. Dr.-Ing. Jörg J. Buchholz</a:t>
            </a:r>
          </a:p>
          <a:p>
            <a:pPr>
              <a:defRPr/>
            </a:pPr>
            <a:endParaRPr lang="de-DE"/>
          </a:p>
        </p:txBody>
      </p:sp>
      <p:pic>
        <p:nvPicPr>
          <p:cNvPr id="5125" name="Picture 5" descr="cmyk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35600" y="260350"/>
            <a:ext cx="34290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250825" y="0"/>
            <a:ext cx="3101975" cy="6453188"/>
          </a:xfrm>
          <a:prstGeom prst="rect">
            <a:avLst/>
          </a:prstGeom>
          <a:gradFill rotWithShape="1">
            <a:gsLst>
              <a:gs pos="0">
                <a:srgbClr val="5E9EFF"/>
              </a:gs>
              <a:gs pos="100000">
                <a:srgbClr val="5E9EFF">
                  <a:gamma/>
                  <a:tint val="0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/>
          </a:p>
        </p:txBody>
      </p:sp>
      <p:sp>
        <p:nvSpPr>
          <p:cNvPr id="6151" name="Line 7"/>
          <p:cNvSpPr>
            <a:spLocks noChangeShapeType="1"/>
          </p:cNvSpPr>
          <p:nvPr/>
        </p:nvSpPr>
        <p:spPr bwMode="auto">
          <a:xfrm>
            <a:off x="0" y="6453188"/>
            <a:ext cx="9144000" cy="0"/>
          </a:xfrm>
          <a:prstGeom prst="line">
            <a:avLst/>
          </a:prstGeom>
          <a:noFill/>
          <a:ln w="12700">
            <a:solidFill>
              <a:srgbClr val="5E9E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/>
          </a:p>
        </p:txBody>
      </p:sp>
      <p:sp>
        <p:nvSpPr>
          <p:cNvPr id="6152" name="Line 8"/>
          <p:cNvSpPr>
            <a:spLocks noChangeShapeType="1"/>
          </p:cNvSpPr>
          <p:nvPr/>
        </p:nvSpPr>
        <p:spPr bwMode="auto">
          <a:xfrm flipH="1">
            <a:off x="250825" y="0"/>
            <a:ext cx="0" cy="6858000"/>
          </a:xfrm>
          <a:prstGeom prst="line">
            <a:avLst/>
          </a:prstGeom>
          <a:noFill/>
          <a:ln w="12700">
            <a:solidFill>
              <a:srgbClr val="5E9E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/>
          </a:p>
        </p:txBody>
      </p:sp>
      <p:sp>
        <p:nvSpPr>
          <p:cNvPr id="6153" name="Rectangle 9"/>
          <p:cNvSpPr>
            <a:spLocks noChangeArrowheads="1"/>
          </p:cNvSpPr>
          <p:nvPr/>
        </p:nvSpPr>
        <p:spPr bwMode="auto">
          <a:xfrm>
            <a:off x="6588125" y="6524625"/>
            <a:ext cx="2160588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r>
              <a:rPr lang="de-DE" sz="1400"/>
              <a:t>25.08.2006</a:t>
            </a:r>
          </a:p>
        </p:txBody>
      </p:sp>
      <p:sp>
        <p:nvSpPr>
          <p:cNvPr id="6154" name="Rectangle 10"/>
          <p:cNvSpPr>
            <a:spLocks noChangeArrowheads="1"/>
          </p:cNvSpPr>
          <p:nvPr/>
        </p:nvSpPr>
        <p:spPr bwMode="auto">
          <a:xfrm>
            <a:off x="250825" y="6524625"/>
            <a:ext cx="180022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r>
              <a:rPr lang="de-DE" sz="1400"/>
              <a:t>Hochschule Bremen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7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9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de-DE"/>
              <a:t>Prof. Dr.-Ing. Jörg J. Buchholz</a:t>
            </a:r>
          </a:p>
          <a:p>
            <a:endParaRPr lang="de-DE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de-DE" smtClean="0"/>
              <a:t>Why?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de-DE" smtClean="0"/>
              <a:t>Why not?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de-DE"/>
              <a:t>Prof. Dr.-Ing. Jörg J. Buchholz</a:t>
            </a:r>
          </a:p>
          <a:p>
            <a:endParaRPr lang="de-DE"/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de-DE" smtClean="0"/>
          </a:p>
        </p:txBody>
      </p:sp>
      <p:graphicFrame>
        <p:nvGraphicFramePr>
          <p:cNvPr id="1026" name="Object 8"/>
          <p:cNvGraphicFramePr>
            <a:graphicFrameLocks noChangeAspect="1"/>
          </p:cNvGraphicFramePr>
          <p:nvPr/>
        </p:nvGraphicFramePr>
        <p:xfrm>
          <a:off x="2619375" y="1773238"/>
          <a:ext cx="3905250" cy="4032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Formel" r:id="rId4" imgW="1562040" imgH="1612800" progId="Equation.DSMT4">
                  <p:embed/>
                </p:oleObj>
              </mc:Choice>
              <mc:Fallback>
                <p:oleObj name="Formel" r:id="rId4" imgW="1562040" imgH="16128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9375" y="1773238"/>
                        <a:ext cx="3905250" cy="4032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9"/>
          <p:cNvGraphicFramePr>
            <a:graphicFrameLocks noChangeAspect="1"/>
          </p:cNvGraphicFramePr>
          <p:nvPr/>
        </p:nvGraphicFramePr>
        <p:xfrm>
          <a:off x="527050" y="549275"/>
          <a:ext cx="949325" cy="49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Formel" r:id="rId6" imgW="317160" imgH="164880" progId="Equation.DSMT4">
                  <p:embed/>
                </p:oleObj>
              </mc:Choice>
              <mc:Fallback>
                <p:oleObj name="Formel" r:id="rId6" imgW="317160" imgH="1648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0" y="549275"/>
                        <a:ext cx="949325" cy="493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de-DE"/>
              <a:t>Prof. Dr.-Ing. Jörg J. Buchholz</a:t>
            </a:r>
          </a:p>
          <a:p>
            <a:endParaRPr lang="de-DE"/>
          </a:p>
        </p:txBody>
      </p:sp>
      <p:sp>
        <p:nvSpPr>
          <p:cNvPr id="20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de-DE" smtClean="0"/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/>
        </p:nvGraphicFramePr>
        <p:xfrm>
          <a:off x="490538" y="530225"/>
          <a:ext cx="1023937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Formel" r:id="rId4" imgW="342720" imgH="177480" progId="Equation.DSMT4">
                  <p:embed/>
                </p:oleObj>
              </mc:Choice>
              <mc:Fallback>
                <p:oleObj name="Formel" r:id="rId4" imgW="342720" imgH="1774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538" y="530225"/>
                        <a:ext cx="1023937" cy="531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5"/>
          <p:cNvGraphicFramePr>
            <a:graphicFrameLocks noChangeAspect="1"/>
          </p:cNvGraphicFramePr>
          <p:nvPr/>
        </p:nvGraphicFramePr>
        <p:xfrm>
          <a:off x="2524125" y="1344613"/>
          <a:ext cx="4095750" cy="488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Formel" r:id="rId6" imgW="1638000" imgH="1955520" progId="Equation.DSMT4">
                  <p:embed/>
                </p:oleObj>
              </mc:Choice>
              <mc:Fallback>
                <p:oleObj name="Formel" r:id="rId6" imgW="1638000" imgH="19555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4125" y="1344613"/>
                        <a:ext cx="4095750" cy="488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de-DE"/>
              <a:t>Prof. Dr.-Ing. Jörg J. Buchholz</a:t>
            </a:r>
          </a:p>
          <a:p>
            <a:endParaRPr lang="de-DE"/>
          </a:p>
        </p:txBody>
      </p:sp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de-DE" dirty="0" smtClean="0"/>
          </a:p>
        </p:txBody>
      </p:sp>
      <p:graphicFrame>
        <p:nvGraphicFramePr>
          <p:cNvPr id="3074" name="Object 3"/>
          <p:cNvGraphicFramePr>
            <a:graphicFrameLocks noChangeAspect="1"/>
          </p:cNvGraphicFramePr>
          <p:nvPr/>
        </p:nvGraphicFramePr>
        <p:xfrm>
          <a:off x="490538" y="530225"/>
          <a:ext cx="1023937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Formel" r:id="rId4" imgW="342720" imgH="177480" progId="Equation.DSMT4">
                  <p:embed/>
                </p:oleObj>
              </mc:Choice>
              <mc:Fallback>
                <p:oleObj name="Formel" r:id="rId4" imgW="342720" imgH="177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538" y="530225"/>
                        <a:ext cx="1023937" cy="531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4"/>
          <p:cNvGraphicFramePr>
            <a:graphicFrameLocks noChangeAspect="1"/>
          </p:cNvGraphicFramePr>
          <p:nvPr/>
        </p:nvGraphicFramePr>
        <p:xfrm>
          <a:off x="2222500" y="2360613"/>
          <a:ext cx="4699000" cy="285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Formel" r:id="rId6" imgW="1879560" imgH="1143000" progId="Equation.DSMT4">
                  <p:embed/>
                </p:oleObj>
              </mc:Choice>
              <mc:Fallback>
                <p:oleObj name="Formel" r:id="rId6" imgW="1879560" imgH="1143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2500" y="2360613"/>
                        <a:ext cx="4699000" cy="285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de-DE"/>
              <a:t>Prof. Dr.-Ing. Jörg J. Buchholz</a:t>
            </a:r>
          </a:p>
          <a:p>
            <a:endParaRPr lang="de-DE"/>
          </a:p>
        </p:txBody>
      </p:sp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de-DE" dirty="0" smtClean="0"/>
          </a:p>
        </p:txBody>
      </p:sp>
      <p:graphicFrame>
        <p:nvGraphicFramePr>
          <p:cNvPr id="3074" name="Object 3"/>
          <p:cNvGraphicFramePr>
            <a:graphicFrameLocks noChangeAspect="1"/>
          </p:cNvGraphicFramePr>
          <p:nvPr/>
        </p:nvGraphicFramePr>
        <p:xfrm>
          <a:off x="555607" y="530225"/>
          <a:ext cx="1516063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0" name="Equation" r:id="rId4" imgW="507960" imgH="177480" progId="Equation.DSMT4">
                  <p:embed/>
                </p:oleObj>
              </mc:Choice>
              <mc:Fallback>
                <p:oleObj name="Equation" r:id="rId4" imgW="507960" imgH="177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607" y="530225"/>
                        <a:ext cx="1516063" cy="531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4"/>
          <p:cNvGraphicFramePr>
            <a:graphicFrameLocks noChangeAspect="1"/>
          </p:cNvGraphicFramePr>
          <p:nvPr/>
        </p:nvGraphicFramePr>
        <p:xfrm>
          <a:off x="2794000" y="1630363"/>
          <a:ext cx="3556000" cy="431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1" name="Equation" r:id="rId6" imgW="1422360" imgH="1726920" progId="Equation.DSMT4">
                  <p:embed/>
                </p:oleObj>
              </mc:Choice>
              <mc:Fallback>
                <p:oleObj name="Equation" r:id="rId6" imgW="1422360" imgH="17269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4000" y="1630363"/>
                        <a:ext cx="3556000" cy="431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de-DE" smtClean="0"/>
          </a:p>
        </p:txBody>
      </p:sp>
      <p:pic>
        <p:nvPicPr>
          <p:cNvPr id="4100" name="Inhaltsplatzhalter 5" descr="supersonderangebot.jpg"/>
          <p:cNvPicPr>
            <a:picLocks noGrp="1" noChangeAspect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3429000" y="1785938"/>
            <a:ext cx="2286000" cy="3048000"/>
          </a:xfrm>
        </p:spPr>
      </p:pic>
      <p:sp>
        <p:nvSpPr>
          <p:cNvPr id="4101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de-DE"/>
              <a:t>Prof. Dr.-Ing. Jörg J. Buchholz</a:t>
            </a:r>
          </a:p>
          <a:p>
            <a:endParaRPr lang="de-DE"/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547688" y="530225"/>
          <a:ext cx="2881312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4" imgW="965160" imgH="177480" progId="Equation.DSMT4">
                  <p:embed/>
                </p:oleObj>
              </mc:Choice>
              <mc:Fallback>
                <p:oleObj name="Equation" r:id="rId4" imgW="965160" imgH="177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688" y="530225"/>
                        <a:ext cx="2881312" cy="531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2" name="Textfeld 6"/>
          <p:cNvSpPr txBox="1">
            <a:spLocks noChangeArrowheads="1"/>
          </p:cNvSpPr>
          <p:nvPr/>
        </p:nvSpPr>
        <p:spPr bwMode="auto">
          <a:xfrm>
            <a:off x="1333500" y="5214938"/>
            <a:ext cx="6477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1800" dirty="0"/>
              <a:t>Die ersten Pisa-Opfer erreichen den Einzelhandel:</a:t>
            </a:r>
          </a:p>
          <a:p>
            <a:r>
              <a:rPr lang="de-DE" sz="1800" dirty="0"/>
              <a:t>„Nein, das ist kein Viererpack, das sind zwei plus zwei gratis!“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dirty="0" smtClean="0"/>
              <a:t>… auch bei </a:t>
            </a:r>
            <a:r>
              <a:rPr lang="de-DE" dirty="0" err="1" smtClean="0"/>
              <a:t>McD</a:t>
            </a:r>
            <a:r>
              <a:rPr lang="de-DE" dirty="0"/>
              <a:t>.</a:t>
            </a:r>
            <a:endParaRPr lang="de-DE" dirty="0" smtClean="0"/>
          </a:p>
        </p:txBody>
      </p:sp>
      <p:pic>
        <p:nvPicPr>
          <p:cNvPr id="4100" name="Inhaltsplatzhalt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1786482"/>
            <a:ext cx="2286000" cy="3046911"/>
          </a:xfrm>
        </p:spPr>
      </p:pic>
      <p:sp>
        <p:nvSpPr>
          <p:cNvPr id="4101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de-DE"/>
              <a:t>Prof. Dr.-Ing. Jörg J. Buchholz</a:t>
            </a:r>
          </a:p>
          <a:p>
            <a:endParaRPr lang="de-DE"/>
          </a:p>
        </p:txBody>
      </p:sp>
      <p:sp>
        <p:nvSpPr>
          <p:cNvPr id="4102" name="Textfeld 6"/>
          <p:cNvSpPr txBox="1">
            <a:spLocks noChangeArrowheads="1"/>
          </p:cNvSpPr>
          <p:nvPr/>
        </p:nvSpPr>
        <p:spPr bwMode="auto">
          <a:xfrm>
            <a:off x="1115520" y="5214938"/>
            <a:ext cx="68409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e-DE" sz="1800" dirty="0" smtClean="0"/>
              <a:t>„</a:t>
            </a:r>
            <a:r>
              <a:rPr lang="de-DE" sz="1800" dirty="0"/>
              <a:t>Nein, </a:t>
            </a:r>
            <a:r>
              <a:rPr lang="de-DE" sz="1800" dirty="0" smtClean="0"/>
              <a:t>ich möchte nicht 10 für $8.99, sondern zwei mal 5 für $6.“</a:t>
            </a:r>
            <a:endParaRPr lang="de-DE" sz="1800" dirty="0"/>
          </a:p>
        </p:txBody>
      </p:sp>
    </p:spTree>
    <p:extLst>
      <p:ext uri="{BB962C8B-B14F-4D97-AF65-F5344CB8AC3E}">
        <p14:creationId xmlns:p14="http://schemas.microsoft.com/office/powerpoint/2010/main" val="2173573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dirty="0" smtClean="0"/>
              <a:t>… </a:t>
            </a:r>
            <a:r>
              <a:rPr lang="de-DE" dirty="0" smtClean="0"/>
              <a:t>und auch bei </a:t>
            </a:r>
            <a:r>
              <a:rPr lang="de-DE" smtClean="0"/>
              <a:t>der Konkurrenz.</a:t>
            </a:r>
            <a:endParaRPr lang="de-DE" dirty="0" smtClean="0"/>
          </a:p>
        </p:txBody>
      </p:sp>
      <p:sp>
        <p:nvSpPr>
          <p:cNvPr id="4101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de-DE"/>
              <a:t>Prof. Dr.-Ing. Jörg J. Buchholz</a:t>
            </a:r>
          </a:p>
          <a:p>
            <a:endParaRPr lang="de-DE"/>
          </a:p>
        </p:txBody>
      </p:sp>
      <p:sp>
        <p:nvSpPr>
          <p:cNvPr id="4102" name="Textfeld 6"/>
          <p:cNvSpPr txBox="1">
            <a:spLocks noChangeArrowheads="1"/>
          </p:cNvSpPr>
          <p:nvPr/>
        </p:nvSpPr>
        <p:spPr bwMode="auto">
          <a:xfrm>
            <a:off x="1115520" y="5214938"/>
            <a:ext cx="712899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e-DE" sz="1800" dirty="0" smtClean="0"/>
              <a:t>„</a:t>
            </a:r>
            <a:r>
              <a:rPr lang="de-DE" sz="1800" dirty="0"/>
              <a:t>Nein, </a:t>
            </a:r>
            <a:r>
              <a:rPr lang="de-DE" sz="1800" dirty="0" smtClean="0"/>
              <a:t>ich möchte nicht </a:t>
            </a:r>
            <a:r>
              <a:rPr lang="de-DE" sz="1800" dirty="0" smtClean="0"/>
              <a:t>20 für $4.99</a:t>
            </a:r>
            <a:r>
              <a:rPr lang="de-DE" sz="1800" dirty="0" smtClean="0"/>
              <a:t>, sondern zwei mal </a:t>
            </a:r>
            <a:r>
              <a:rPr lang="de-DE" sz="1800" dirty="0" smtClean="0"/>
              <a:t>10 </a:t>
            </a:r>
            <a:r>
              <a:rPr lang="de-DE" sz="1800" dirty="0" smtClean="0"/>
              <a:t>für </a:t>
            </a:r>
            <a:r>
              <a:rPr lang="de-DE" sz="1800" dirty="0" smtClean="0"/>
              <a:t>$3.98.“</a:t>
            </a:r>
            <a:endParaRPr lang="de-DE" sz="1800" dirty="0"/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3139" y="1988800"/>
            <a:ext cx="2413260" cy="2540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341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LmS">
  <a:themeElements>
    <a:clrScheme name="LLmS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333399"/>
      </a:hlink>
      <a:folHlink>
        <a:srgbClr val="333399"/>
      </a:folHlink>
    </a:clrScheme>
    <a:fontScheme name="LLm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Lm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Lm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Lm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Lm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Lm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Lm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Lm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Lm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Lm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Lm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Lm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Lm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LmS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333399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LLmS</Template>
  <TotalTime>0</TotalTime>
  <Words>162</Words>
  <Application>Microsoft Office PowerPoint</Application>
  <PresentationFormat>Bildschirmpräsentation (4:3)</PresentationFormat>
  <Paragraphs>21</Paragraphs>
  <Slides>8</Slides>
  <Notes>5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2</vt:i4>
      </vt:variant>
      <vt:variant>
        <vt:lpstr>Folientitel</vt:lpstr>
      </vt:variant>
      <vt:variant>
        <vt:i4>8</vt:i4>
      </vt:variant>
    </vt:vector>
  </HeadingPairs>
  <TitlesOfParts>
    <vt:vector size="12" baseType="lpstr">
      <vt:lpstr>Arial</vt:lpstr>
      <vt:lpstr>LLmS</vt:lpstr>
      <vt:lpstr>Formel</vt:lpstr>
      <vt:lpstr>Equation</vt:lpstr>
      <vt:lpstr>Why?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… auch bei McD.</vt:lpstr>
      <vt:lpstr>… und auch bei der Konkurrenz.</vt:lpstr>
    </vt:vector>
  </TitlesOfParts>
  <Company>Hochschule Bremen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Jörg J. Buchholz</dc:creator>
  <cp:lastModifiedBy>Jörg Buchholz</cp:lastModifiedBy>
  <cp:revision>101</cp:revision>
  <dcterms:created xsi:type="dcterms:W3CDTF">2005-09-08T09:34:09Z</dcterms:created>
  <dcterms:modified xsi:type="dcterms:W3CDTF">2014-10-25T10:39:21Z</dcterms:modified>
</cp:coreProperties>
</file>